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media1.mov" ContentType="video/unknown"/>
  <Override PartName="/ppt/media/media2.mov" ContentType="video/unknown"/>
  <Override PartName="/ppt/media/media3.mov" ContentType="video/unknown"/>
  <Override PartName="/ppt/media/media4.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1" name="Shape 161"/>
          <p:cNvSpPr/>
          <p:nvPr>
            <p:ph type="sldImg"/>
          </p:nvPr>
        </p:nvSpPr>
        <p:spPr>
          <a:xfrm>
            <a:off x="1143000" y="685800"/>
            <a:ext cx="4572000" cy="3429000"/>
          </a:xfrm>
          <a:prstGeom prst="rect">
            <a:avLst/>
          </a:prstGeom>
        </p:spPr>
        <p:txBody>
          <a:bodyPr/>
          <a:lstStyle/>
          <a:p>
            <a:pPr/>
          </a:p>
        </p:txBody>
      </p:sp>
      <p:sp>
        <p:nvSpPr>
          <p:cNvPr id="162" name="Shape 16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Consolas"/>
      </a:defRPr>
    </a:lvl1pPr>
    <a:lvl2pPr indent="228600" defTabSz="457200" latinLnBrk="0">
      <a:lnSpc>
        <a:spcPct val="117999"/>
      </a:lnSpc>
      <a:defRPr sz="2200">
        <a:latin typeface="+mn-lt"/>
        <a:ea typeface="+mn-ea"/>
        <a:cs typeface="+mn-cs"/>
        <a:sym typeface="Consolas"/>
      </a:defRPr>
    </a:lvl2pPr>
    <a:lvl3pPr indent="457200" defTabSz="457200" latinLnBrk="0">
      <a:lnSpc>
        <a:spcPct val="117999"/>
      </a:lnSpc>
      <a:defRPr sz="2200">
        <a:latin typeface="+mn-lt"/>
        <a:ea typeface="+mn-ea"/>
        <a:cs typeface="+mn-cs"/>
        <a:sym typeface="Consolas"/>
      </a:defRPr>
    </a:lvl3pPr>
    <a:lvl4pPr indent="685800" defTabSz="457200" latinLnBrk="0">
      <a:lnSpc>
        <a:spcPct val="117999"/>
      </a:lnSpc>
      <a:defRPr sz="2200">
        <a:latin typeface="+mn-lt"/>
        <a:ea typeface="+mn-ea"/>
        <a:cs typeface="+mn-cs"/>
        <a:sym typeface="Consolas"/>
      </a:defRPr>
    </a:lvl4pPr>
    <a:lvl5pPr indent="914400" defTabSz="457200" latinLnBrk="0">
      <a:lnSpc>
        <a:spcPct val="117999"/>
      </a:lnSpc>
      <a:defRPr sz="2200">
        <a:latin typeface="+mn-lt"/>
        <a:ea typeface="+mn-ea"/>
        <a:cs typeface="+mn-cs"/>
        <a:sym typeface="Consolas"/>
      </a:defRPr>
    </a:lvl5pPr>
    <a:lvl6pPr indent="1143000" defTabSz="457200" latinLnBrk="0">
      <a:lnSpc>
        <a:spcPct val="117999"/>
      </a:lnSpc>
      <a:defRPr sz="2200">
        <a:latin typeface="+mn-lt"/>
        <a:ea typeface="+mn-ea"/>
        <a:cs typeface="+mn-cs"/>
        <a:sym typeface="Consolas"/>
      </a:defRPr>
    </a:lvl6pPr>
    <a:lvl7pPr indent="1371600" defTabSz="457200" latinLnBrk="0">
      <a:lnSpc>
        <a:spcPct val="117999"/>
      </a:lnSpc>
      <a:defRPr sz="2200">
        <a:latin typeface="+mn-lt"/>
        <a:ea typeface="+mn-ea"/>
        <a:cs typeface="+mn-cs"/>
        <a:sym typeface="Consolas"/>
      </a:defRPr>
    </a:lvl7pPr>
    <a:lvl8pPr indent="1600200" defTabSz="457200" latinLnBrk="0">
      <a:lnSpc>
        <a:spcPct val="117999"/>
      </a:lnSpc>
      <a:defRPr sz="2200">
        <a:latin typeface="+mn-lt"/>
        <a:ea typeface="+mn-ea"/>
        <a:cs typeface="+mn-cs"/>
        <a:sym typeface="Consolas"/>
      </a:defRPr>
    </a:lvl8pPr>
    <a:lvl9pPr indent="1828800" defTabSz="457200" latinLnBrk="0">
      <a:lnSpc>
        <a:spcPct val="117999"/>
      </a:lnSpc>
      <a:defRPr sz="2200">
        <a:latin typeface="+mn-lt"/>
        <a:ea typeface="+mn-ea"/>
        <a:cs typeface="+mn-cs"/>
        <a:sym typeface="Consolas"/>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e Bloggs"/>
          <p:cNvSpPr txBox="1"/>
          <p:nvPr>
            <p:ph type="body" sz="quarter" idx="13"/>
          </p:nvPr>
        </p:nvSpPr>
        <p:spPr>
          <a:xfrm>
            <a:off x="1270000" y="6362700"/>
            <a:ext cx="10464800" cy="457200"/>
          </a:xfrm>
          <a:prstGeom prst="rect">
            <a:avLst/>
          </a:prstGeom>
        </p:spPr>
        <p:txBody>
          <a:bodyPr anchor="t">
            <a:spAutoFit/>
          </a:bodyPr>
          <a:lstStyle>
            <a:lvl1pPr marL="0" indent="0" algn="ctr">
              <a:spcBef>
                <a:spcPts val="0"/>
              </a:spcBef>
              <a:buClrTx/>
              <a:buSzTx/>
              <a:buNone/>
              <a:defRPr sz="2400"/>
            </a:lvl1pPr>
          </a:lstStyle>
          <a:p>
            <a:pPr/>
            <a:r>
              <a:t>–Joe Bloggs</a:t>
            </a:r>
          </a:p>
        </p:txBody>
      </p:sp>
      <p:sp>
        <p:nvSpPr>
          <p:cNvPr id="94" name="“Type a quote here.”"/>
          <p:cNvSpPr txBox="1"/>
          <p:nvPr>
            <p:ph type="body" sz="quarter" idx="14"/>
          </p:nvPr>
        </p:nvSpPr>
        <p:spPr>
          <a:xfrm>
            <a:off x="1270000" y="4308686"/>
            <a:ext cx="10464800" cy="609601"/>
          </a:xfrm>
          <a:prstGeom prst="rect">
            <a:avLst/>
          </a:prstGeom>
        </p:spPr>
        <p:txBody>
          <a:bodyPr>
            <a:spAutoFit/>
          </a:bodyPr>
          <a:lstStyle>
            <a:lvl1pPr marL="0" indent="0" algn="ctr">
              <a:spcBef>
                <a:spcPts val="0"/>
              </a:spcBef>
              <a:buClrTx/>
              <a:buSzTx/>
              <a:buNone/>
              <a:defRPr sz="34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solidFill>
          <a:srgbClr val="FFFFFF"/>
        </a:solidFill>
      </p:bgPr>
    </p:bg>
    <p:spTree>
      <p:nvGrpSpPr>
        <p:cNvPr id="1" name=""/>
        <p:cNvGrpSpPr/>
        <p:nvPr/>
      </p:nvGrpSpPr>
      <p:grpSpPr>
        <a:xfrm>
          <a:off x="0" y="0"/>
          <a:ext cx="0" cy="0"/>
          <a:chOff x="0" y="0"/>
          <a:chExt cx="0" cy="0"/>
        </a:xfrm>
      </p:grpSpPr>
      <p:sp>
        <p:nvSpPr>
          <p:cNvPr id="117" name="Title Text"/>
          <p:cNvSpPr txBox="1"/>
          <p:nvPr>
            <p:ph type="title"/>
          </p:nvPr>
        </p:nvSpPr>
        <p:spPr>
          <a:xfrm>
            <a:off x="1270000" y="1638300"/>
            <a:ext cx="10464800" cy="3302000"/>
          </a:xfrm>
          <a:prstGeom prst="rect">
            <a:avLst/>
          </a:prstGeom>
        </p:spPr>
        <p:txBody>
          <a:bodyPr anchor="b"/>
          <a:lstStyle>
            <a:lvl1pPr>
              <a:defRPr>
                <a:solidFill>
                  <a:srgbClr val="000000"/>
                </a:solidFill>
              </a:defRPr>
            </a:lvl1pPr>
          </a:lstStyle>
          <a:p>
            <a:pPr/>
            <a:r>
              <a:t>Title Text</a:t>
            </a:r>
          </a:p>
        </p:txBody>
      </p:sp>
      <p:sp>
        <p:nvSpPr>
          <p:cNvPr id="118"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ClrTx/>
              <a:buSzTx/>
              <a:buNone/>
              <a:defRPr sz="3700">
                <a:solidFill>
                  <a:srgbClr val="000000"/>
                </a:solidFill>
              </a:defRPr>
            </a:lvl1pPr>
            <a:lvl2pPr marL="0" indent="0" algn="ctr">
              <a:spcBef>
                <a:spcPts val="0"/>
              </a:spcBef>
              <a:buClrTx/>
              <a:buSzTx/>
              <a:buNone/>
              <a:defRPr sz="3700">
                <a:solidFill>
                  <a:srgbClr val="000000"/>
                </a:solidFill>
              </a:defRPr>
            </a:lvl2pPr>
            <a:lvl3pPr marL="0" indent="0" algn="ctr">
              <a:spcBef>
                <a:spcPts val="0"/>
              </a:spcBef>
              <a:buClrTx/>
              <a:buSzTx/>
              <a:buNone/>
              <a:defRPr sz="3700">
                <a:solidFill>
                  <a:srgbClr val="000000"/>
                </a:solidFill>
              </a:defRPr>
            </a:lvl3pPr>
            <a:lvl4pPr marL="0" indent="0" algn="ctr">
              <a:spcBef>
                <a:spcPts val="0"/>
              </a:spcBef>
              <a:buClrTx/>
              <a:buSzTx/>
              <a:buNone/>
              <a:defRPr sz="3700">
                <a:solidFill>
                  <a:srgbClr val="000000"/>
                </a:solidFill>
              </a:defRPr>
            </a:lvl4pPr>
            <a:lvl5pPr marL="0" indent="0" algn="ctr">
              <a:spcBef>
                <a:spcPts val="0"/>
              </a:spcBef>
              <a:buClrTx/>
              <a:buSzTx/>
              <a:buNone/>
              <a:defRPr sz="37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126" name="Title Text"/>
          <p:cNvSpPr txBox="1"/>
          <p:nvPr>
            <p:ph type="title"/>
          </p:nvPr>
        </p:nvSpPr>
        <p:spPr>
          <a:xfrm>
            <a:off x="894079" y="519290"/>
            <a:ext cx="11216641" cy="1885246"/>
          </a:xfrm>
          <a:prstGeom prst="rect">
            <a:avLst/>
          </a:prstGeom>
        </p:spPr>
        <p:txBody>
          <a:bodyPr lIns="65023" tIns="65023" rIns="65023" bIns="65023"/>
          <a:lstStyle>
            <a:lvl1pPr algn="l" defTabSz="1300480">
              <a:lnSpc>
                <a:spcPct val="90000"/>
              </a:lnSpc>
              <a:defRPr sz="6200">
                <a:solidFill>
                  <a:srgbClr val="000000"/>
                </a:solidFill>
              </a:defRPr>
            </a:lvl1pPr>
          </a:lstStyle>
          <a:p>
            <a:pPr/>
            <a:r>
              <a:t>Title Text</a:t>
            </a:r>
          </a:p>
        </p:txBody>
      </p:sp>
      <p:sp>
        <p:nvSpPr>
          <p:cNvPr id="127" name="Body Level One…"/>
          <p:cNvSpPr txBox="1"/>
          <p:nvPr>
            <p:ph type="body" idx="1"/>
          </p:nvPr>
        </p:nvSpPr>
        <p:spPr>
          <a:xfrm>
            <a:off x="894079" y="2596444"/>
            <a:ext cx="11216641" cy="6188570"/>
          </a:xfrm>
          <a:prstGeom prst="rect">
            <a:avLst/>
          </a:prstGeom>
        </p:spPr>
        <p:txBody>
          <a:bodyPr lIns="65023" tIns="65023" rIns="65023" bIns="65023" anchor="t"/>
          <a:lstStyle>
            <a:lvl1pPr marL="310242" indent="-310242" defTabSz="1300480">
              <a:lnSpc>
                <a:spcPct val="90000"/>
              </a:lnSpc>
              <a:spcBef>
                <a:spcPts val="1400"/>
              </a:spcBef>
              <a:buClrTx/>
              <a:buSzPct val="100000"/>
              <a:buFont typeface="Consolas"/>
              <a:defRPr sz="3800">
                <a:solidFill>
                  <a:srgbClr val="000000"/>
                </a:solidFill>
              </a:defRPr>
            </a:lvl1pPr>
            <a:lvl2pPr marL="819150" indent="-361950" defTabSz="1300480">
              <a:lnSpc>
                <a:spcPct val="90000"/>
              </a:lnSpc>
              <a:spcBef>
                <a:spcPts val="1400"/>
              </a:spcBef>
              <a:buClrTx/>
              <a:buSzPct val="100000"/>
              <a:buFont typeface="Consolas"/>
              <a:defRPr sz="3800">
                <a:solidFill>
                  <a:srgbClr val="000000"/>
                </a:solidFill>
              </a:defRPr>
            </a:lvl2pPr>
            <a:lvl3pPr marL="1348739" indent="-434339" defTabSz="1300480">
              <a:lnSpc>
                <a:spcPct val="90000"/>
              </a:lnSpc>
              <a:spcBef>
                <a:spcPts val="1400"/>
              </a:spcBef>
              <a:buClrTx/>
              <a:buSzPct val="100000"/>
              <a:buFont typeface="Consolas"/>
              <a:defRPr sz="3800">
                <a:solidFill>
                  <a:srgbClr val="000000"/>
                </a:solidFill>
              </a:defRPr>
            </a:lvl3pPr>
            <a:lvl4pPr marL="1854200" indent="-482600" defTabSz="1300480">
              <a:lnSpc>
                <a:spcPct val="90000"/>
              </a:lnSpc>
              <a:spcBef>
                <a:spcPts val="1400"/>
              </a:spcBef>
              <a:buClrTx/>
              <a:buSzPct val="100000"/>
              <a:buFont typeface="Consolas"/>
              <a:defRPr sz="3800">
                <a:solidFill>
                  <a:srgbClr val="000000"/>
                </a:solidFill>
              </a:defRPr>
            </a:lvl4pPr>
            <a:lvl5pPr marL="2311400" indent="-482600" defTabSz="1300480">
              <a:lnSpc>
                <a:spcPct val="90000"/>
              </a:lnSpc>
              <a:spcBef>
                <a:spcPts val="1400"/>
              </a:spcBef>
              <a:buClrTx/>
              <a:buSzPct val="100000"/>
              <a:buFont typeface="Consolas"/>
              <a:defRPr sz="3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11744531" y="9131478"/>
            <a:ext cx="366190" cy="336622"/>
          </a:xfrm>
          <a:prstGeom prst="rect">
            <a:avLst/>
          </a:prstGeom>
        </p:spPr>
        <p:txBody>
          <a:bodyPr lIns="65023" tIns="65023" rIns="65023" bIns="65023" anchor="ctr"/>
          <a:lstStyle>
            <a:lvl1pPr algn="r" defTabSz="650240">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135" name="Title Text"/>
          <p:cNvSpPr txBox="1"/>
          <p:nvPr>
            <p:ph type="title"/>
          </p:nvPr>
        </p:nvSpPr>
        <p:spPr>
          <a:xfrm>
            <a:off x="650239" y="390596"/>
            <a:ext cx="11704322" cy="1625601"/>
          </a:xfrm>
          <a:prstGeom prst="rect">
            <a:avLst/>
          </a:prstGeom>
        </p:spPr>
        <p:txBody>
          <a:bodyPr lIns="65023" tIns="65023" rIns="65023" bIns="65023"/>
          <a:lstStyle>
            <a:lvl1pPr defTabSz="650240">
              <a:defRPr sz="6200">
                <a:solidFill>
                  <a:srgbClr val="000000"/>
                </a:solidFill>
              </a:defRPr>
            </a:lvl1pPr>
          </a:lstStyle>
          <a:p>
            <a:pPr/>
            <a:r>
              <a:t>Title Text</a:t>
            </a:r>
          </a:p>
        </p:txBody>
      </p:sp>
      <p:sp>
        <p:nvSpPr>
          <p:cNvPr id="136" name="Body Level One…"/>
          <p:cNvSpPr txBox="1"/>
          <p:nvPr>
            <p:ph type="body" idx="1"/>
          </p:nvPr>
        </p:nvSpPr>
        <p:spPr>
          <a:xfrm>
            <a:off x="650239" y="2275839"/>
            <a:ext cx="11704322" cy="6436927"/>
          </a:xfrm>
          <a:prstGeom prst="rect">
            <a:avLst/>
          </a:prstGeom>
        </p:spPr>
        <p:txBody>
          <a:bodyPr lIns="65023" tIns="65023" rIns="65023" bIns="65023" anchor="t"/>
          <a:lstStyle>
            <a:lvl1pPr marL="471487" indent="-471487" defTabSz="650240">
              <a:spcBef>
                <a:spcPts val="1000"/>
              </a:spcBef>
              <a:buClrTx/>
              <a:buSzPct val="100000"/>
              <a:buFont typeface="Consolas"/>
              <a:defRPr sz="4400">
                <a:solidFill>
                  <a:srgbClr val="000000"/>
                </a:solidFill>
              </a:defRPr>
            </a:lvl1pPr>
            <a:lvl2pPr marL="906235" indent="-449035" defTabSz="650240">
              <a:spcBef>
                <a:spcPts val="1000"/>
              </a:spcBef>
              <a:buClrTx/>
              <a:buSzPct val="100000"/>
              <a:buFont typeface="Consolas"/>
              <a:buChar char="–"/>
              <a:defRPr sz="4400">
                <a:solidFill>
                  <a:srgbClr val="000000"/>
                </a:solidFill>
              </a:defRPr>
            </a:lvl2pPr>
            <a:lvl3pPr indent="-419100" defTabSz="650240">
              <a:spcBef>
                <a:spcPts val="1000"/>
              </a:spcBef>
              <a:buClrTx/>
              <a:buSzPct val="100000"/>
              <a:buFont typeface="Consolas"/>
              <a:defRPr sz="4400">
                <a:solidFill>
                  <a:srgbClr val="000000"/>
                </a:solidFill>
              </a:defRPr>
            </a:lvl3pPr>
            <a:lvl4pPr marL="1874520" indent="-502920" defTabSz="650240">
              <a:spcBef>
                <a:spcPts val="1000"/>
              </a:spcBef>
              <a:buClrTx/>
              <a:buSzPct val="100000"/>
              <a:buFont typeface="Consolas"/>
              <a:buChar char="–"/>
              <a:defRPr sz="4400">
                <a:solidFill>
                  <a:srgbClr val="000000"/>
                </a:solidFill>
              </a:defRPr>
            </a:lvl4pPr>
            <a:lvl5pPr marL="2331720" indent="-502920" defTabSz="650240">
              <a:spcBef>
                <a:spcPts val="1000"/>
              </a:spcBef>
              <a:buClrTx/>
              <a:buSzPct val="100000"/>
              <a:buFont typeface="Consolas"/>
              <a:buChar char="»"/>
              <a:defRPr sz="4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11988371" y="9131475"/>
            <a:ext cx="366189" cy="336623"/>
          </a:xfrm>
          <a:prstGeom prst="rect">
            <a:avLst/>
          </a:prstGeom>
        </p:spPr>
        <p:txBody>
          <a:bodyPr lIns="65023" tIns="65023" rIns="65023" bIns="65023" anchor="ctr"/>
          <a:lstStyle>
            <a:lvl1pPr algn="r" defTabSz="650240">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144" name="Title Text"/>
          <p:cNvSpPr txBox="1"/>
          <p:nvPr>
            <p:ph type="title"/>
          </p:nvPr>
        </p:nvSpPr>
        <p:spPr>
          <a:xfrm>
            <a:off x="650239" y="390596"/>
            <a:ext cx="11704322" cy="1625601"/>
          </a:xfrm>
          <a:prstGeom prst="rect">
            <a:avLst/>
          </a:prstGeom>
        </p:spPr>
        <p:txBody>
          <a:bodyPr lIns="65023" tIns="65023" rIns="65023" bIns="65023"/>
          <a:lstStyle>
            <a:lvl1pPr defTabSz="650240">
              <a:defRPr sz="6200">
                <a:solidFill>
                  <a:srgbClr val="000000"/>
                </a:solidFill>
                <a:latin typeface="Helvetica"/>
                <a:ea typeface="Helvetica"/>
                <a:cs typeface="Helvetica"/>
                <a:sym typeface="Helvetica"/>
              </a:defRPr>
            </a:lvl1pPr>
          </a:lstStyle>
          <a:p>
            <a:pPr/>
            <a:r>
              <a:t>Title Text</a:t>
            </a:r>
          </a:p>
        </p:txBody>
      </p:sp>
      <p:sp>
        <p:nvSpPr>
          <p:cNvPr id="145" name="Body Level One…"/>
          <p:cNvSpPr txBox="1"/>
          <p:nvPr>
            <p:ph type="body" idx="1"/>
          </p:nvPr>
        </p:nvSpPr>
        <p:spPr>
          <a:xfrm>
            <a:off x="650239" y="2275839"/>
            <a:ext cx="11704322" cy="6436927"/>
          </a:xfrm>
          <a:prstGeom prst="rect">
            <a:avLst/>
          </a:prstGeom>
        </p:spPr>
        <p:txBody>
          <a:bodyPr lIns="65023" tIns="65023" rIns="65023" bIns="65023" anchor="t"/>
          <a:lstStyle>
            <a:lvl1pPr marL="471487" indent="-471487" defTabSz="650240">
              <a:spcBef>
                <a:spcPts val="1000"/>
              </a:spcBef>
              <a:buClrTx/>
              <a:buSzPct val="100000"/>
              <a:buFont typeface="Helvetica"/>
              <a:defRPr sz="4400">
                <a:solidFill>
                  <a:srgbClr val="000000"/>
                </a:solidFill>
                <a:latin typeface="Helvetica"/>
                <a:ea typeface="Helvetica"/>
                <a:cs typeface="Helvetica"/>
                <a:sym typeface="Helvetica"/>
              </a:defRPr>
            </a:lvl1pPr>
            <a:lvl2pPr marL="906235" indent="-449035" defTabSz="650240">
              <a:spcBef>
                <a:spcPts val="1000"/>
              </a:spcBef>
              <a:buClrTx/>
              <a:buSzPct val="100000"/>
              <a:buFont typeface="Helvetica"/>
              <a:buChar char="–"/>
              <a:defRPr sz="4400">
                <a:solidFill>
                  <a:srgbClr val="000000"/>
                </a:solidFill>
                <a:latin typeface="Helvetica"/>
                <a:ea typeface="Helvetica"/>
                <a:cs typeface="Helvetica"/>
                <a:sym typeface="Helvetica"/>
              </a:defRPr>
            </a:lvl2pPr>
            <a:lvl3pPr indent="-419100" defTabSz="650240">
              <a:spcBef>
                <a:spcPts val="1000"/>
              </a:spcBef>
              <a:buClrTx/>
              <a:buSzPct val="100000"/>
              <a:buFont typeface="Helvetica"/>
              <a:defRPr sz="4400">
                <a:solidFill>
                  <a:srgbClr val="000000"/>
                </a:solidFill>
                <a:latin typeface="Helvetica"/>
                <a:ea typeface="Helvetica"/>
                <a:cs typeface="Helvetica"/>
                <a:sym typeface="Helvetica"/>
              </a:defRPr>
            </a:lvl3pPr>
            <a:lvl4pPr marL="1874520" indent="-502920" defTabSz="650240">
              <a:spcBef>
                <a:spcPts val="1000"/>
              </a:spcBef>
              <a:buClrTx/>
              <a:buSzPct val="100000"/>
              <a:buFont typeface="Helvetica"/>
              <a:buChar char="–"/>
              <a:defRPr sz="4400">
                <a:solidFill>
                  <a:srgbClr val="000000"/>
                </a:solidFill>
                <a:latin typeface="Helvetica"/>
                <a:ea typeface="Helvetica"/>
                <a:cs typeface="Helvetica"/>
                <a:sym typeface="Helvetica"/>
              </a:defRPr>
            </a:lvl4pPr>
            <a:lvl5pPr marL="2331720" indent="-502920" defTabSz="650240">
              <a:spcBef>
                <a:spcPts val="1000"/>
              </a:spcBef>
              <a:buClrTx/>
              <a:buSzPct val="100000"/>
              <a:buFont typeface="Helvetica"/>
              <a:buChar char="»"/>
              <a:defRPr sz="4400">
                <a:solidFill>
                  <a:srgbClr val="000000"/>
                </a:solidFill>
                <a:latin typeface="Helvetica"/>
                <a:ea typeface="Helvetica"/>
                <a:cs typeface="Helvetica"/>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txBox="1"/>
          <p:nvPr>
            <p:ph type="sldNum" sz="quarter" idx="2"/>
          </p:nvPr>
        </p:nvSpPr>
        <p:spPr>
          <a:xfrm>
            <a:off x="11985791" y="9114112"/>
            <a:ext cx="368769" cy="371349"/>
          </a:xfrm>
          <a:prstGeom prst="rect">
            <a:avLst/>
          </a:prstGeom>
        </p:spPr>
        <p:txBody>
          <a:bodyPr lIns="65023" tIns="65023" rIns="65023" bIns="65023" anchor="ctr"/>
          <a:lstStyle>
            <a:lvl1pPr algn="r" defTabSz="650240">
              <a:defRPr>
                <a:solidFill>
                  <a:srgbClr val="888888"/>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153" name="Title Text"/>
          <p:cNvSpPr txBox="1"/>
          <p:nvPr>
            <p:ph type="title"/>
          </p:nvPr>
        </p:nvSpPr>
        <p:spPr>
          <a:xfrm>
            <a:off x="894079" y="519290"/>
            <a:ext cx="11216641" cy="1885246"/>
          </a:xfrm>
          <a:prstGeom prst="rect">
            <a:avLst/>
          </a:prstGeom>
        </p:spPr>
        <p:txBody>
          <a:bodyPr lIns="65023" tIns="65023" rIns="65023" bIns="65023"/>
          <a:lstStyle>
            <a:lvl1pPr algn="l" defTabSz="1300480">
              <a:lnSpc>
                <a:spcPct val="90000"/>
              </a:lnSpc>
              <a:defRPr sz="6200">
                <a:solidFill>
                  <a:srgbClr val="000000"/>
                </a:solidFill>
                <a:latin typeface="Optima"/>
                <a:ea typeface="Optima"/>
                <a:cs typeface="Optima"/>
                <a:sym typeface="Optima"/>
              </a:defRPr>
            </a:lvl1pPr>
          </a:lstStyle>
          <a:p>
            <a:pPr/>
            <a:r>
              <a:t>Title Text</a:t>
            </a:r>
          </a:p>
        </p:txBody>
      </p:sp>
      <p:sp>
        <p:nvSpPr>
          <p:cNvPr id="154" name="Body Level One…"/>
          <p:cNvSpPr txBox="1"/>
          <p:nvPr>
            <p:ph type="body" idx="1"/>
          </p:nvPr>
        </p:nvSpPr>
        <p:spPr>
          <a:xfrm>
            <a:off x="894079" y="2596444"/>
            <a:ext cx="11216641" cy="6188570"/>
          </a:xfrm>
          <a:prstGeom prst="rect">
            <a:avLst/>
          </a:prstGeom>
        </p:spPr>
        <p:txBody>
          <a:bodyPr lIns="65023" tIns="65023" rIns="65023" bIns="65023" anchor="t"/>
          <a:lstStyle>
            <a:lvl1pPr marL="310242" indent="-310242" defTabSz="1300480">
              <a:lnSpc>
                <a:spcPct val="90000"/>
              </a:lnSpc>
              <a:spcBef>
                <a:spcPts val="1400"/>
              </a:spcBef>
              <a:buClrTx/>
              <a:buSzPct val="100000"/>
              <a:buFont typeface="Optima"/>
              <a:defRPr sz="3800">
                <a:solidFill>
                  <a:srgbClr val="000000"/>
                </a:solidFill>
                <a:latin typeface="Optima"/>
                <a:ea typeface="Optima"/>
                <a:cs typeface="Optima"/>
                <a:sym typeface="Optima"/>
              </a:defRPr>
            </a:lvl1pPr>
            <a:lvl2pPr marL="819150" indent="-361950" defTabSz="1300480">
              <a:lnSpc>
                <a:spcPct val="90000"/>
              </a:lnSpc>
              <a:spcBef>
                <a:spcPts val="1400"/>
              </a:spcBef>
              <a:buClrTx/>
              <a:buSzPct val="100000"/>
              <a:buFont typeface="Optima"/>
              <a:defRPr sz="3800">
                <a:solidFill>
                  <a:srgbClr val="000000"/>
                </a:solidFill>
                <a:latin typeface="Optima"/>
                <a:ea typeface="Optima"/>
                <a:cs typeface="Optima"/>
                <a:sym typeface="Optima"/>
              </a:defRPr>
            </a:lvl2pPr>
            <a:lvl3pPr marL="1348739" indent="-434339" defTabSz="1300480">
              <a:lnSpc>
                <a:spcPct val="90000"/>
              </a:lnSpc>
              <a:spcBef>
                <a:spcPts val="1400"/>
              </a:spcBef>
              <a:buClrTx/>
              <a:buSzPct val="100000"/>
              <a:buFont typeface="Optima"/>
              <a:defRPr sz="3800">
                <a:solidFill>
                  <a:srgbClr val="000000"/>
                </a:solidFill>
                <a:latin typeface="Optima"/>
                <a:ea typeface="Optima"/>
                <a:cs typeface="Optima"/>
                <a:sym typeface="Optima"/>
              </a:defRPr>
            </a:lvl3pPr>
            <a:lvl4pPr marL="1854200" indent="-482600" defTabSz="1300480">
              <a:lnSpc>
                <a:spcPct val="90000"/>
              </a:lnSpc>
              <a:spcBef>
                <a:spcPts val="1400"/>
              </a:spcBef>
              <a:buClrTx/>
              <a:buSzPct val="100000"/>
              <a:buFont typeface="Optima"/>
              <a:defRPr sz="3800">
                <a:solidFill>
                  <a:srgbClr val="000000"/>
                </a:solidFill>
                <a:latin typeface="Optima"/>
                <a:ea typeface="Optima"/>
                <a:cs typeface="Optima"/>
                <a:sym typeface="Optima"/>
              </a:defRPr>
            </a:lvl4pPr>
            <a:lvl5pPr marL="2311400" indent="-482600" defTabSz="1300480">
              <a:lnSpc>
                <a:spcPct val="90000"/>
              </a:lnSpc>
              <a:spcBef>
                <a:spcPts val="1400"/>
              </a:spcBef>
              <a:buClrTx/>
              <a:buSzPct val="100000"/>
              <a:buFont typeface="Optima"/>
              <a:defRPr sz="3800">
                <a:solidFill>
                  <a:srgbClr val="000000"/>
                </a:solidFill>
                <a:latin typeface="Optima"/>
                <a:ea typeface="Optima"/>
                <a:cs typeface="Optima"/>
                <a:sym typeface="Optima"/>
              </a:defRPr>
            </a:lvl5p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txBox="1"/>
          <p:nvPr>
            <p:ph type="sldNum" sz="quarter" idx="2"/>
          </p:nvPr>
        </p:nvSpPr>
        <p:spPr>
          <a:xfrm>
            <a:off x="11742014" y="9116654"/>
            <a:ext cx="368707" cy="366270"/>
          </a:xfrm>
          <a:prstGeom prst="rect">
            <a:avLst/>
          </a:prstGeom>
        </p:spPr>
        <p:txBody>
          <a:bodyPr lIns="65023" tIns="65023" rIns="65023" bIns="65023" anchor="ctr"/>
          <a:lstStyle>
            <a:lvl1pPr algn="r" defTabSz="650240">
              <a:defRPr>
                <a:solidFill>
                  <a:srgbClr val="888888"/>
                </a:solidFill>
                <a:latin typeface="Optima"/>
                <a:ea typeface="Optima"/>
                <a:cs typeface="Optima"/>
                <a:sym typeface="Optim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0143" y="9296400"/>
            <a:ext cx="337741" cy="308174"/>
          </a:xfrm>
          <a:prstGeom prst="rect">
            <a:avLst/>
          </a:prstGeom>
          <a:ln w="12700">
            <a:miter lim="400000"/>
          </a:ln>
        </p:spPr>
        <p:txBody>
          <a:bodyPr wrap="none" lIns="50800" tIns="50800" rIns="50800" bIns="50800">
            <a:spAutoFit/>
          </a:bodyPr>
          <a:lstStyle>
            <a:lvl1pPr>
              <a:defRPr sz="16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Consolas"/>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Consolas"/>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Consolas"/>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Consolas"/>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Consolas"/>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Consolas"/>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Consolas"/>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Consolas"/>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Consolas"/>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Consolas"/>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Consolas"/>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Consolas"/>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Consolas"/>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Consolas"/>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Consolas"/>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Consolas"/>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Consolas"/>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Consolas"/>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onsolas"/>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onsolas"/>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onsolas"/>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onsolas"/>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onsolas"/>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onsolas"/>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onsolas"/>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onsolas"/>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onsola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 Id="rId3"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 Id="rId3" Type="http://schemas.openxmlformats.org/officeDocument/2006/relationships/image" Target="../media/image1.g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png"/><Relationship Id="rId3" Type="http://schemas.openxmlformats.org/officeDocument/2006/relationships/image" Target="../media/image3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video" Target="../media/media3.mov"/><Relationship Id="rId3" Type="http://schemas.microsoft.com/office/2007/relationships/media" Target="../media/media3.mov"/><Relationship Id="rId4" Type="http://schemas.openxmlformats.org/officeDocument/2006/relationships/image" Target="../media/image34.png"/><Relationship Id="rId5" Type="http://schemas.openxmlformats.org/officeDocument/2006/relationships/image" Target="../media/image3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tif"/><Relationship Id="rId3" Type="http://schemas.openxmlformats.org/officeDocument/2006/relationships/image" Target="../media/image5.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gif"/><Relationship Id="rId3"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 Id="rId3" Type="http://schemas.openxmlformats.org/officeDocument/2006/relationships/image" Target="../media/image2.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video" Target="../media/media4.mov"/><Relationship Id="rId3" Type="http://schemas.microsoft.com/office/2007/relationships/media" Target="../media/media4.mov"/><Relationship Id="rId4" Type="http://schemas.openxmlformats.org/officeDocument/2006/relationships/image" Target="../media/image3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 Id="rId3" Type="http://schemas.openxmlformats.org/officeDocument/2006/relationships/image" Target="../media/image3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matrix_gif.mov" descr="matrix_gif.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735846" y="-27276"/>
            <a:ext cx="21439401" cy="10173021"/>
          </a:xfrm>
          <a:prstGeom prst="rect">
            <a:avLst/>
          </a:prstGeom>
        </p:spPr>
      </p:pic>
      <p:sp>
        <p:nvSpPr>
          <p:cNvPr id="165" name="Tidyverse"/>
          <p:cNvSpPr txBox="1"/>
          <p:nvPr>
            <p:ph type="title"/>
          </p:nvPr>
        </p:nvSpPr>
        <p:spPr>
          <a:xfrm>
            <a:off x="2584449" y="1905832"/>
            <a:ext cx="7886701" cy="3102522"/>
          </a:xfrm>
          <a:prstGeom prst="rect">
            <a:avLst/>
          </a:prstGeom>
        </p:spPr>
        <p:txBody>
          <a:bodyPr lIns="45719" tIns="45719" rIns="45719" bIns="45719" anchor="ctr"/>
          <a:lstStyle>
            <a:lvl1pPr defTabSz="914400">
              <a:defRPr sz="6100">
                <a:solidFill>
                  <a:srgbClr val="EBFFF9"/>
                </a:solidFill>
              </a:defRPr>
            </a:lvl1pPr>
          </a:lstStyle>
          <a:p>
            <a:pPr/>
            <a:r>
              <a:t>Tidyverse</a:t>
            </a:r>
          </a:p>
        </p:txBody>
      </p:sp>
      <p:sp>
        <p:nvSpPr>
          <p:cNvPr id="166" name="Title 1"/>
          <p:cNvSpPr txBox="1"/>
          <p:nvPr/>
        </p:nvSpPr>
        <p:spPr>
          <a:xfrm>
            <a:off x="767078" y="6573674"/>
            <a:ext cx="11216644" cy="1334076"/>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nchor="ctr">
            <a:normAutofit fontScale="100000" lnSpcReduction="0"/>
          </a:bodyPr>
          <a:lstStyle/>
          <a:p>
            <a:pPr defTabSz="1300480">
              <a:lnSpc>
                <a:spcPct val="90000"/>
              </a:lnSpc>
              <a:defRPr sz="3100">
                <a:solidFill>
                  <a:srgbClr val="51B6AC"/>
                </a:solidFill>
              </a:defRPr>
            </a:pPr>
            <a:r>
              <a:t>Christina Van Heer</a:t>
            </a:r>
          </a:p>
          <a:p>
            <a:pPr defTabSz="1300480">
              <a:lnSpc>
                <a:spcPct val="90000"/>
              </a:lnSpc>
              <a:defRPr sz="3100">
                <a:solidFill>
                  <a:srgbClr val="51B6AC"/>
                </a:solidFill>
              </a:defRPr>
            </a:pPr>
            <a:r>
              <a:t>christinavanheer@gmail.com</a:t>
            </a:r>
          </a:p>
        </p:txBody>
      </p:sp>
      <p:sp>
        <p:nvSpPr>
          <p:cNvPr id="167" name="A.K.A How to Kon-Mari your data"/>
          <p:cNvSpPr txBox="1"/>
          <p:nvPr/>
        </p:nvSpPr>
        <p:spPr>
          <a:xfrm>
            <a:off x="4088045" y="4664264"/>
            <a:ext cx="4828710" cy="8456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400">
              <a:defRPr sz="2700">
                <a:solidFill>
                  <a:srgbClr val="41C5B6"/>
                </a:solidFill>
              </a:defRPr>
            </a:lvl1pPr>
          </a:lstStyle>
          <a:p>
            <a:pPr/>
            <a:r>
              <a:t>A.K.A How to Kon-Mari your data</a:t>
            </a:r>
          </a:p>
        </p:txBody>
      </p:sp>
      <p:pic>
        <p:nvPicPr>
          <p:cNvPr id="168" name="Screen Shot 2019-03-29 at 11.38.50 pm.png" descr="Screen Shot 2019-03-29 at 11.38.50 pm.png"/>
          <p:cNvPicPr>
            <a:picLocks noChangeAspect="1"/>
          </p:cNvPicPr>
          <p:nvPr/>
        </p:nvPicPr>
        <p:blipFill>
          <a:blip r:embed="rId5">
            <a:extLst/>
          </a:blip>
          <a:stretch>
            <a:fillRect/>
          </a:stretch>
        </p:blipFill>
        <p:spPr>
          <a:xfrm>
            <a:off x="226373" y="1055796"/>
            <a:ext cx="2420981" cy="250219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155166"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11" name="Tibbles vs data frames"/>
          <p:cNvSpPr txBox="1"/>
          <p:nvPr>
            <p:ph type="title"/>
          </p:nvPr>
        </p:nvSpPr>
        <p:spPr>
          <a:xfrm>
            <a:off x="3446196" y="3731825"/>
            <a:ext cx="6521610" cy="1885246"/>
          </a:xfrm>
          <a:prstGeom prst="rect">
            <a:avLst/>
          </a:prstGeom>
        </p:spPr>
        <p:txBody>
          <a:bodyPr/>
          <a:lstStyle>
            <a:lvl1pPr algn="ctr">
              <a:defRPr sz="4700">
                <a:solidFill>
                  <a:srgbClr val="F0FFF9"/>
                </a:solidFill>
              </a:defRPr>
            </a:lvl1pPr>
          </a:lstStyle>
          <a:p>
            <a:pPr/>
            <a:r>
              <a:t>Tibbles vs data frames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Learning the ways of the Tidyverse (force)"/>
          <p:cNvSpPr txBox="1"/>
          <p:nvPr>
            <p:ph type="title"/>
          </p:nvPr>
        </p:nvSpPr>
        <p:spPr>
          <a:xfrm>
            <a:off x="3241595" y="213925"/>
            <a:ext cx="6521610" cy="1885246"/>
          </a:xfrm>
          <a:prstGeom prst="rect">
            <a:avLst/>
          </a:prstGeom>
        </p:spPr>
        <p:txBody>
          <a:bodyPr/>
          <a:lstStyle>
            <a:lvl1pPr algn="ctr">
              <a:defRPr b="1" sz="3900">
                <a:solidFill>
                  <a:srgbClr val="2C8193"/>
                </a:solidFill>
                <a:latin typeface="Optima"/>
                <a:ea typeface="Optima"/>
                <a:cs typeface="Optima"/>
                <a:sym typeface="Optima"/>
              </a:defRPr>
            </a:lvl1pPr>
          </a:lstStyle>
          <a:p>
            <a:pPr/>
            <a:r>
              <a:t>Learning the ways of the Tidyverse (force)</a:t>
            </a:r>
          </a:p>
        </p:txBody>
      </p:sp>
      <p:pic>
        <p:nvPicPr>
          <p:cNvPr id="214" name="Screen Shot 2019-03-29 at 11.30.46 pm.png" descr="Screen Shot 2019-03-29 at 11.30.46 pm.png"/>
          <p:cNvPicPr>
            <a:picLocks noChangeAspect="1"/>
          </p:cNvPicPr>
          <p:nvPr/>
        </p:nvPicPr>
        <p:blipFill>
          <a:blip r:embed="rId2">
            <a:extLst/>
          </a:blip>
          <a:stretch>
            <a:fillRect/>
          </a:stretch>
        </p:blipFill>
        <p:spPr>
          <a:xfrm>
            <a:off x="869963" y="5607050"/>
            <a:ext cx="11264874" cy="3328588"/>
          </a:xfrm>
          <a:prstGeom prst="rect">
            <a:avLst/>
          </a:prstGeom>
          <a:ln w="12700">
            <a:miter lim="400000"/>
          </a:ln>
        </p:spPr>
      </p:pic>
      <p:sp>
        <p:nvSpPr>
          <p:cNvPr id="215" name="Each variable must have its own column.…"/>
          <p:cNvSpPr txBox="1"/>
          <p:nvPr/>
        </p:nvSpPr>
        <p:spPr>
          <a:xfrm>
            <a:off x="3615898" y="2067881"/>
            <a:ext cx="5773004" cy="32783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457200">
              <a:defRPr>
                <a:solidFill>
                  <a:srgbClr val="333333"/>
                </a:solidFill>
              </a:defRPr>
            </a:pPr>
          </a:p>
          <a:p>
            <a:pPr marL="317500" indent="-317500" algn="l" defTabSz="457200">
              <a:buSzPct val="100000"/>
              <a:buAutoNum type="arabicPeriod" startAt="1"/>
              <a:defRPr>
                <a:solidFill>
                  <a:srgbClr val="333333"/>
                </a:solidFill>
              </a:defRPr>
            </a:pPr>
            <a:r>
              <a:t>Each variable must have its own column.</a:t>
            </a:r>
          </a:p>
          <a:p>
            <a:pPr algn="l" defTabSz="457200">
              <a:defRPr>
                <a:solidFill>
                  <a:srgbClr val="333333"/>
                </a:solidFill>
              </a:defRPr>
            </a:pPr>
          </a:p>
          <a:p>
            <a:pPr marL="317500" indent="-317500" algn="l" defTabSz="457200">
              <a:buSzPct val="100000"/>
              <a:buAutoNum type="arabicPeriod" startAt="2"/>
              <a:defRPr>
                <a:solidFill>
                  <a:srgbClr val="333333"/>
                </a:solidFill>
              </a:defRPr>
            </a:pPr>
            <a:r>
              <a:t>Each observation must have its own row.</a:t>
            </a:r>
          </a:p>
          <a:p>
            <a:pPr algn="l" defTabSz="457200">
              <a:defRPr>
                <a:solidFill>
                  <a:srgbClr val="333333"/>
                </a:solidFill>
              </a:defRPr>
            </a:pPr>
          </a:p>
          <a:p>
            <a:pPr marL="317500" indent="-317500" algn="l" defTabSz="457200">
              <a:buSzPct val="100000"/>
              <a:buAutoNum type="arabicPeriod" startAt="3"/>
              <a:defRPr>
                <a:solidFill>
                  <a:srgbClr val="333333"/>
                </a:solidFill>
              </a:defRPr>
            </a:pPr>
            <a:r>
              <a:t>Each value must have its own cell.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Learning the ways of the Tidyverse (force) - pipes"/>
          <p:cNvSpPr txBox="1"/>
          <p:nvPr>
            <p:ph type="title"/>
          </p:nvPr>
        </p:nvSpPr>
        <p:spPr>
          <a:xfrm>
            <a:off x="2925496" y="340925"/>
            <a:ext cx="6521610" cy="1885246"/>
          </a:xfrm>
          <a:prstGeom prst="rect">
            <a:avLst/>
          </a:prstGeom>
        </p:spPr>
        <p:txBody>
          <a:bodyPr/>
          <a:lstStyle>
            <a:lvl1pPr algn="ctr">
              <a:defRPr b="1" sz="4100">
                <a:solidFill>
                  <a:srgbClr val="2C8193"/>
                </a:solidFill>
                <a:latin typeface="Optima"/>
                <a:ea typeface="Optima"/>
                <a:cs typeface="Optima"/>
                <a:sym typeface="Optima"/>
              </a:defRPr>
            </a:lvl1pPr>
          </a:lstStyle>
          <a:p>
            <a:pPr/>
            <a:r>
              <a:t>Learning the ways of the Tidyverse (force) - pipes </a:t>
            </a:r>
          </a:p>
        </p:txBody>
      </p:sp>
      <p:sp>
        <p:nvSpPr>
          <p:cNvPr id="218" name="le_data %&gt;%…"/>
          <p:cNvSpPr txBox="1"/>
          <p:nvPr/>
        </p:nvSpPr>
        <p:spPr>
          <a:xfrm>
            <a:off x="1122970" y="3774941"/>
            <a:ext cx="8697428" cy="362093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457200">
              <a:defRPr sz="3000">
                <a:solidFill>
                  <a:srgbClr val="333333"/>
                </a:solidFill>
              </a:defRPr>
            </a:pPr>
            <a:r>
              <a:t>le_data </a:t>
            </a:r>
            <a:r>
              <a:rPr>
                <a:solidFill>
                  <a:srgbClr val="B40D36"/>
                </a:solidFill>
              </a:rPr>
              <a:t>%&gt;%</a:t>
            </a:r>
            <a:endParaRPr>
              <a:solidFill>
                <a:srgbClr val="B40D36"/>
              </a:solidFill>
            </a:endParaRPr>
          </a:p>
          <a:p>
            <a:pPr algn="l" defTabSz="457200">
              <a:defRPr sz="3000">
                <a:solidFill>
                  <a:srgbClr val="333333"/>
                </a:solidFill>
              </a:defRPr>
            </a:pPr>
          </a:p>
          <a:p>
            <a:pPr algn="l" defTabSz="457200">
              <a:defRPr sz="3000">
                <a:solidFill>
                  <a:srgbClr val="333333"/>
                </a:solidFill>
              </a:defRPr>
            </a:pPr>
            <a:r>
              <a:t>        do_something </a:t>
            </a:r>
            <a:r>
              <a:rPr>
                <a:solidFill>
                  <a:srgbClr val="B40D36"/>
                </a:solidFill>
              </a:rPr>
              <a:t>%&gt;% </a:t>
            </a:r>
            <a:endParaRPr>
              <a:solidFill>
                <a:srgbClr val="B40D36"/>
              </a:solidFill>
            </a:endParaRPr>
          </a:p>
          <a:p>
            <a:pPr algn="l" defTabSz="457200">
              <a:defRPr sz="3000">
                <a:solidFill>
                  <a:srgbClr val="333333"/>
                </a:solidFill>
              </a:defRPr>
            </a:pPr>
          </a:p>
          <a:p>
            <a:pPr algn="l" defTabSz="457200">
              <a:defRPr sz="3000">
                <a:solidFill>
                  <a:srgbClr val="333333"/>
                </a:solidFill>
              </a:defRPr>
            </a:pPr>
            <a:r>
              <a:t>        do_something_else_plz </a:t>
            </a:r>
            <a:r>
              <a:rPr>
                <a:solidFill>
                  <a:srgbClr val="B40D36"/>
                </a:solidFill>
              </a:rPr>
              <a:t>%&gt;%</a:t>
            </a:r>
            <a:endParaRPr>
              <a:solidFill>
                <a:srgbClr val="B40D36"/>
              </a:solidFill>
            </a:endParaRPr>
          </a:p>
          <a:p>
            <a:pPr algn="l" defTabSz="457200">
              <a:defRPr sz="3000">
                <a:solidFill>
                  <a:srgbClr val="333333"/>
                </a:solidFill>
              </a:defRPr>
            </a:pPr>
          </a:p>
          <a:p>
            <a:pPr algn="l" defTabSz="457200">
              <a:defRPr sz="3000">
                <a:solidFill>
                  <a:srgbClr val="333333"/>
                </a:solidFill>
              </a:defRPr>
            </a:pPr>
            <a:r>
              <a:t>        also_this_thx</a:t>
            </a:r>
          </a:p>
        </p:txBody>
      </p:sp>
      <p:sp>
        <p:nvSpPr>
          <p:cNvPr id="219" name="%&gt;% = a pipe"/>
          <p:cNvSpPr txBox="1"/>
          <p:nvPr/>
        </p:nvSpPr>
        <p:spPr>
          <a:xfrm>
            <a:off x="7885558" y="2754797"/>
            <a:ext cx="4440437" cy="491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100">
                <a:solidFill>
                  <a:srgbClr val="B40D36"/>
                </a:solidFill>
              </a:defRPr>
            </a:lvl1pPr>
          </a:lstStyle>
          <a:p>
            <a:pPr/>
            <a:r>
              <a:t>%&gt;% = a pipe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Learning the ways of the Tidyverse (force) - group_by"/>
          <p:cNvSpPr txBox="1"/>
          <p:nvPr>
            <p:ph type="title"/>
          </p:nvPr>
        </p:nvSpPr>
        <p:spPr>
          <a:xfrm>
            <a:off x="3433496" y="-65475"/>
            <a:ext cx="6521610" cy="1885246"/>
          </a:xfrm>
          <a:prstGeom prst="rect">
            <a:avLst/>
          </a:prstGeom>
        </p:spPr>
        <p:txBody>
          <a:bodyPr/>
          <a:lstStyle>
            <a:lvl1pPr algn="ctr">
              <a:defRPr b="1" sz="4100">
                <a:solidFill>
                  <a:srgbClr val="2C8193"/>
                </a:solidFill>
                <a:latin typeface="Optima"/>
                <a:ea typeface="Optima"/>
                <a:cs typeface="Optima"/>
                <a:sym typeface="Optima"/>
              </a:defRPr>
            </a:lvl1pPr>
          </a:lstStyle>
          <a:p>
            <a:pPr/>
            <a:r>
              <a:t>Learning the ways of the Tidyverse (force) - group_by </a:t>
            </a:r>
          </a:p>
        </p:txBody>
      </p:sp>
      <p:pic>
        <p:nvPicPr>
          <p:cNvPr id="222" name="Screen Shot 2019-03-30 at 12.35.07 am.png" descr="Screen Shot 2019-03-30 at 12.35.07 am.png"/>
          <p:cNvPicPr>
            <a:picLocks noChangeAspect="1"/>
          </p:cNvPicPr>
          <p:nvPr/>
        </p:nvPicPr>
        <p:blipFill>
          <a:blip r:embed="rId2">
            <a:extLst/>
          </a:blip>
          <a:stretch>
            <a:fillRect/>
          </a:stretch>
        </p:blipFill>
        <p:spPr>
          <a:xfrm>
            <a:off x="460474" y="5549602"/>
            <a:ext cx="12762127" cy="3810053"/>
          </a:xfrm>
          <a:prstGeom prst="rect">
            <a:avLst/>
          </a:prstGeom>
          <a:ln w="12700">
            <a:miter lim="400000"/>
          </a:ln>
        </p:spPr>
      </p:pic>
      <p:sp>
        <p:nvSpPr>
          <p:cNvPr id="223" name="gapminder %&gt;%…"/>
          <p:cNvSpPr txBox="1"/>
          <p:nvPr/>
        </p:nvSpPr>
        <p:spPr>
          <a:xfrm>
            <a:off x="6826994" y="2402792"/>
            <a:ext cx="5351190" cy="9254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030303"/>
                </a:solidFill>
              </a:defRPr>
            </a:pPr>
            <a:r>
              <a:t>gapminder %&gt;% </a:t>
            </a:r>
          </a:p>
          <a:p>
            <a:pPr algn="l">
              <a:defRPr sz="3000">
                <a:solidFill>
                  <a:srgbClr val="030303"/>
                </a:solidFill>
              </a:defRPr>
            </a:pPr>
            <a:r>
              <a:t>  group_by(country, year)</a:t>
            </a:r>
          </a:p>
        </p:txBody>
      </p:sp>
      <p:sp>
        <p:nvSpPr>
          <p:cNvPr id="224" name="group_by selects rows out by a particular group…"/>
          <p:cNvSpPr txBox="1"/>
          <p:nvPr/>
        </p:nvSpPr>
        <p:spPr>
          <a:xfrm>
            <a:off x="874129" y="1944346"/>
            <a:ext cx="5351191" cy="3480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16718" indent="-416718" algn="l">
              <a:buSzPct val="145000"/>
              <a:buChar char="•"/>
              <a:defRPr sz="2300">
                <a:solidFill>
                  <a:srgbClr val="030303"/>
                </a:solidFill>
              </a:defRPr>
            </a:pPr>
            <a:r>
              <a:rPr>
                <a:solidFill>
                  <a:srgbClr val="B40D36"/>
                </a:solidFill>
              </a:rPr>
              <a:t>group_by</a:t>
            </a:r>
            <a:r>
              <a:t> selects rows out by a particular group</a:t>
            </a:r>
          </a:p>
          <a:p>
            <a:pPr algn="l">
              <a:defRPr sz="2300">
                <a:solidFill>
                  <a:srgbClr val="030303"/>
                </a:solidFill>
              </a:defRPr>
            </a:pPr>
          </a:p>
          <a:p>
            <a:pPr marL="416718" indent="-416718" algn="l">
              <a:buSzPct val="145000"/>
              <a:buChar char="•"/>
              <a:defRPr sz="2300">
                <a:solidFill>
                  <a:srgbClr val="030303"/>
                </a:solidFill>
              </a:defRPr>
            </a:pPr>
            <a:r>
              <a:t>Useful if you want to do something by subject no. e.g. calculate mean of some measure</a:t>
            </a:r>
          </a:p>
          <a:p>
            <a:pPr algn="l">
              <a:defRPr sz="2300">
                <a:solidFill>
                  <a:srgbClr val="030303"/>
                </a:solidFill>
              </a:defRPr>
            </a:pPr>
          </a:p>
          <a:p>
            <a:pPr marL="319484" indent="-319484" algn="l">
              <a:buSzPct val="145000"/>
              <a:buChar char="•"/>
              <a:defRPr sz="2300">
                <a:solidFill>
                  <a:srgbClr val="030303"/>
                </a:solidFill>
              </a:defRPr>
            </a:pPr>
            <a:r>
              <a:t>We usually use group_by and then pipe the data onto another function with %&gt;%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Learning the ways of the Tidyverse (force) - arrange"/>
          <p:cNvSpPr txBox="1"/>
          <p:nvPr>
            <p:ph type="title"/>
          </p:nvPr>
        </p:nvSpPr>
        <p:spPr>
          <a:xfrm>
            <a:off x="3241595" y="-76302"/>
            <a:ext cx="6521610" cy="1885246"/>
          </a:xfrm>
          <a:prstGeom prst="rect">
            <a:avLst/>
          </a:prstGeom>
        </p:spPr>
        <p:txBody>
          <a:bodyPr/>
          <a:lstStyle>
            <a:lvl1pPr algn="ctr">
              <a:defRPr b="1" sz="4100">
                <a:solidFill>
                  <a:srgbClr val="2C8193"/>
                </a:solidFill>
                <a:latin typeface="Optima"/>
                <a:ea typeface="Optima"/>
                <a:cs typeface="Optima"/>
                <a:sym typeface="Optima"/>
              </a:defRPr>
            </a:lvl1pPr>
          </a:lstStyle>
          <a:p>
            <a:pPr/>
            <a:r>
              <a:t>Learning the ways of the Tidyverse (force) - arrange </a:t>
            </a:r>
          </a:p>
        </p:txBody>
      </p:sp>
      <p:sp>
        <p:nvSpPr>
          <p:cNvPr id="227" name="gapminder %&gt;%…"/>
          <p:cNvSpPr txBox="1"/>
          <p:nvPr/>
        </p:nvSpPr>
        <p:spPr>
          <a:xfrm>
            <a:off x="7976716" y="1924856"/>
            <a:ext cx="3465910" cy="9254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080808"/>
                </a:solidFill>
              </a:defRPr>
            </a:pPr>
            <a:r>
              <a:t>gapminder %&gt;% </a:t>
            </a:r>
          </a:p>
          <a:p>
            <a:pPr algn="l">
              <a:defRPr sz="3000">
                <a:solidFill>
                  <a:srgbClr val="080808"/>
                </a:solidFill>
              </a:defRPr>
            </a:pPr>
            <a:r>
              <a:t>  arrange(-year)</a:t>
            </a:r>
          </a:p>
        </p:txBody>
      </p:sp>
      <p:pic>
        <p:nvPicPr>
          <p:cNvPr id="228" name="Screen Shot 2019-03-30 at 7.42.35 am.png" descr="Screen Shot 2019-03-30 at 7.42.35 am.png"/>
          <p:cNvPicPr>
            <a:picLocks noChangeAspect="1"/>
          </p:cNvPicPr>
          <p:nvPr/>
        </p:nvPicPr>
        <p:blipFill>
          <a:blip r:embed="rId2">
            <a:extLst/>
          </a:blip>
          <a:stretch>
            <a:fillRect/>
          </a:stretch>
        </p:blipFill>
        <p:spPr>
          <a:xfrm>
            <a:off x="607330" y="5304085"/>
            <a:ext cx="12050978" cy="3854925"/>
          </a:xfrm>
          <a:prstGeom prst="rect">
            <a:avLst/>
          </a:prstGeom>
          <a:ln w="12700">
            <a:miter lim="400000"/>
          </a:ln>
        </p:spPr>
      </p:pic>
      <p:sp>
        <p:nvSpPr>
          <p:cNvPr id="229" name="arrange sorts data out by a particular group…"/>
          <p:cNvSpPr txBox="1"/>
          <p:nvPr/>
        </p:nvSpPr>
        <p:spPr>
          <a:xfrm>
            <a:off x="874129" y="1944346"/>
            <a:ext cx="5351191" cy="3480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16718" indent="-416718" algn="l">
              <a:buSzPct val="145000"/>
              <a:buChar char="•"/>
              <a:defRPr sz="2300">
                <a:solidFill>
                  <a:srgbClr val="030303"/>
                </a:solidFill>
              </a:defRPr>
            </a:pPr>
            <a:r>
              <a:rPr>
                <a:solidFill>
                  <a:srgbClr val="B40D36"/>
                </a:solidFill>
              </a:rPr>
              <a:t>arrange</a:t>
            </a:r>
            <a:r>
              <a:t> sorts data out by a particular group</a:t>
            </a:r>
          </a:p>
          <a:p>
            <a:pPr algn="l">
              <a:defRPr sz="2300">
                <a:solidFill>
                  <a:srgbClr val="030303"/>
                </a:solidFill>
              </a:defRPr>
            </a:pPr>
          </a:p>
          <a:p>
            <a:pPr marL="416718" indent="-416718" algn="l">
              <a:buSzPct val="145000"/>
              <a:buChar char="•"/>
              <a:defRPr sz="2300">
                <a:solidFill>
                  <a:srgbClr val="030303"/>
                </a:solidFill>
              </a:defRPr>
            </a:pPr>
            <a:r>
              <a:t>Useful if you want to view your data in a particular way</a:t>
            </a:r>
          </a:p>
          <a:p>
            <a:pPr algn="l">
              <a:defRPr sz="2300">
                <a:solidFill>
                  <a:srgbClr val="030303"/>
                </a:solidFill>
              </a:defRPr>
            </a:pPr>
          </a:p>
          <a:p>
            <a:pPr marL="319484" indent="-319484" algn="l">
              <a:buSzPct val="145000"/>
              <a:buChar char="•"/>
              <a:defRPr sz="2300">
                <a:solidFill>
                  <a:srgbClr val="030303"/>
                </a:solidFill>
              </a:defRPr>
            </a:pPr>
            <a:r>
              <a:t>Putting a ‘-‘ sign = descending</a:t>
            </a:r>
          </a:p>
          <a:p>
            <a:pPr algn="l">
              <a:defRPr sz="2300">
                <a:solidFill>
                  <a:srgbClr val="030303"/>
                </a:solidFill>
              </a:defRPr>
            </a:pPr>
          </a:p>
        </p:txBody>
      </p:sp>
      <p:sp>
        <p:nvSpPr>
          <p:cNvPr id="230" name="gapminder %&gt;%…"/>
          <p:cNvSpPr txBox="1"/>
          <p:nvPr/>
        </p:nvSpPr>
        <p:spPr>
          <a:xfrm>
            <a:off x="7941754" y="2966256"/>
            <a:ext cx="3256434" cy="9254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080808"/>
                </a:solidFill>
              </a:defRPr>
            </a:pPr>
            <a:r>
              <a:t>gapminder %&gt;% </a:t>
            </a:r>
          </a:p>
          <a:p>
            <a:pPr algn="l">
              <a:defRPr sz="3000">
                <a:solidFill>
                  <a:srgbClr val="080808"/>
                </a:solidFill>
              </a:defRPr>
            </a:pPr>
            <a:r>
              <a:t>  arrange(year)</a:t>
            </a:r>
          </a:p>
        </p:txBody>
      </p:sp>
      <p:sp>
        <p:nvSpPr>
          <p:cNvPr id="231" name="gapminder %&gt;%…"/>
          <p:cNvSpPr txBox="1"/>
          <p:nvPr/>
        </p:nvSpPr>
        <p:spPr>
          <a:xfrm>
            <a:off x="7916354" y="4007656"/>
            <a:ext cx="4303812" cy="9254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solidFill>
                  <a:srgbClr val="080808"/>
                </a:solidFill>
              </a:defRPr>
            </a:pPr>
            <a:r>
              <a:t>gapminder %&gt;% </a:t>
            </a:r>
          </a:p>
          <a:p>
            <a:pPr algn="l">
              <a:defRPr sz="3000">
                <a:solidFill>
                  <a:srgbClr val="080808"/>
                </a:solidFill>
              </a:defRPr>
            </a:pPr>
            <a:r>
              <a:t>  arrange(desc(pop))</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earning the ways of the Tidyverse (force) - filter"/>
          <p:cNvSpPr txBox="1"/>
          <p:nvPr>
            <p:ph type="title"/>
          </p:nvPr>
        </p:nvSpPr>
        <p:spPr>
          <a:xfrm>
            <a:off x="3241595" y="147946"/>
            <a:ext cx="6521610" cy="1885246"/>
          </a:xfrm>
          <a:prstGeom prst="rect">
            <a:avLst/>
          </a:prstGeom>
        </p:spPr>
        <p:txBody>
          <a:bodyPr/>
          <a:lstStyle>
            <a:lvl1pPr algn="ctr">
              <a:defRPr b="1" sz="4100">
                <a:solidFill>
                  <a:srgbClr val="2C8193"/>
                </a:solidFill>
                <a:latin typeface="Optima"/>
                <a:ea typeface="Optima"/>
                <a:cs typeface="Optima"/>
                <a:sym typeface="Optima"/>
              </a:defRPr>
            </a:lvl1pPr>
          </a:lstStyle>
          <a:p>
            <a:pPr/>
            <a:r>
              <a:t>Learning the ways of the Tidyverse (force) - filter </a:t>
            </a:r>
          </a:p>
        </p:txBody>
      </p:sp>
      <p:sp>
        <p:nvSpPr>
          <p:cNvPr id="234" name="gapminder %&gt;%…"/>
          <p:cNvSpPr txBox="1"/>
          <p:nvPr/>
        </p:nvSpPr>
        <p:spPr>
          <a:xfrm>
            <a:off x="6014194" y="3088915"/>
            <a:ext cx="5742211" cy="807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rgbClr val="030303"/>
                </a:solidFill>
              </a:defRPr>
            </a:pPr>
            <a:r>
              <a:t>gapminder %&gt;% </a:t>
            </a:r>
          </a:p>
          <a:p>
            <a:pPr algn="l">
              <a:defRPr sz="2600">
                <a:solidFill>
                  <a:srgbClr val="030303"/>
                </a:solidFill>
              </a:defRPr>
            </a:pPr>
            <a:r>
              <a:t>  filter(continent == “Europe”)</a:t>
            </a:r>
          </a:p>
        </p:txBody>
      </p:sp>
      <p:sp>
        <p:nvSpPr>
          <p:cNvPr id="235" name="filter selects data which fulfils a particular rule…"/>
          <p:cNvSpPr txBox="1"/>
          <p:nvPr/>
        </p:nvSpPr>
        <p:spPr>
          <a:xfrm>
            <a:off x="455029" y="3136459"/>
            <a:ext cx="5351191" cy="3480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16718" indent="-416718" algn="l">
              <a:buSzPct val="145000"/>
              <a:buChar char="•"/>
              <a:defRPr sz="2300">
                <a:solidFill>
                  <a:srgbClr val="030303"/>
                </a:solidFill>
              </a:defRPr>
            </a:pPr>
            <a:r>
              <a:rPr>
                <a:solidFill>
                  <a:srgbClr val="B40D36"/>
                </a:solidFill>
              </a:rPr>
              <a:t>filter</a:t>
            </a:r>
            <a:r>
              <a:t> selects data which fulfils a particular rule </a:t>
            </a:r>
          </a:p>
          <a:p>
            <a:pPr algn="l">
              <a:defRPr sz="2300">
                <a:solidFill>
                  <a:srgbClr val="030303"/>
                </a:solidFill>
              </a:defRPr>
            </a:pPr>
          </a:p>
          <a:p>
            <a:pPr marL="416718" indent="-416718" algn="l">
              <a:buSzPct val="145000"/>
              <a:buChar char="•"/>
              <a:defRPr sz="2300">
                <a:solidFill>
                  <a:srgbClr val="030303"/>
                </a:solidFill>
              </a:defRPr>
            </a:pPr>
            <a:r>
              <a:t>Useful if you want to do something to a selection of the data</a:t>
            </a:r>
          </a:p>
          <a:p>
            <a:pPr algn="l">
              <a:defRPr sz="2300">
                <a:solidFill>
                  <a:srgbClr val="030303"/>
                </a:solidFill>
              </a:defRPr>
            </a:pPr>
          </a:p>
          <a:p>
            <a:pPr marL="319484" indent="-319484" algn="l">
              <a:buSzPct val="145000"/>
              <a:buChar char="•"/>
              <a:defRPr sz="2300">
                <a:solidFill>
                  <a:srgbClr val="030303"/>
                </a:solidFill>
              </a:defRPr>
            </a:pPr>
            <a:r>
              <a:t>We usually use filter and then pipe the data onto another function with %&gt;% </a:t>
            </a:r>
          </a:p>
        </p:txBody>
      </p:sp>
      <p:sp>
        <p:nvSpPr>
          <p:cNvPr id="236" name="gapminder %&gt;%…"/>
          <p:cNvSpPr txBox="1"/>
          <p:nvPr/>
        </p:nvSpPr>
        <p:spPr>
          <a:xfrm>
            <a:off x="5988794" y="4524015"/>
            <a:ext cx="3926756" cy="807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rgbClr val="030303"/>
                </a:solidFill>
              </a:defRPr>
            </a:pPr>
            <a:r>
              <a:t>gapminder %&gt;% </a:t>
            </a:r>
          </a:p>
          <a:p>
            <a:pPr algn="l">
              <a:defRPr sz="2600">
                <a:solidFill>
                  <a:srgbClr val="030303"/>
                </a:solidFill>
              </a:defRPr>
            </a:pPr>
            <a:r>
              <a:t>  filter(year &gt; 1975)</a:t>
            </a:r>
          </a:p>
        </p:txBody>
      </p:sp>
      <p:sp>
        <p:nvSpPr>
          <p:cNvPr id="237" name="gapminder %&gt;%…"/>
          <p:cNvSpPr txBox="1"/>
          <p:nvPr/>
        </p:nvSpPr>
        <p:spPr>
          <a:xfrm>
            <a:off x="6014194" y="5857515"/>
            <a:ext cx="6468393" cy="807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rgbClr val="030303"/>
                </a:solidFill>
              </a:defRPr>
            </a:pPr>
            <a:r>
              <a:t>gapminder %&gt;% </a:t>
            </a:r>
          </a:p>
          <a:p>
            <a:pPr algn="l">
              <a:defRPr sz="2600">
                <a:solidFill>
                  <a:srgbClr val="030303"/>
                </a:solidFill>
              </a:defRPr>
            </a:pPr>
            <a:r>
              <a:t>  filter(between(year, 1950, 1975))</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gapminder.mov" descr="gapminder.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51528" y="375245"/>
            <a:ext cx="16361427" cy="9370303"/>
          </a:xfrm>
          <a:prstGeom prst="rect">
            <a:avLst/>
          </a:prstGeom>
          <a:ln w="12700">
            <a:miter lim="400000"/>
          </a:ln>
        </p:spPr>
      </p:pic>
      <p:sp>
        <p:nvSpPr>
          <p:cNvPr id="240" name="Learning the ways of the Tidyverse (force) - filter  - video"/>
          <p:cNvSpPr txBox="1"/>
          <p:nvPr>
            <p:ph type="title"/>
          </p:nvPr>
        </p:nvSpPr>
        <p:spPr>
          <a:xfrm>
            <a:off x="5477807" y="-88396"/>
            <a:ext cx="6521610" cy="1885247"/>
          </a:xfrm>
          <a:prstGeom prst="rect">
            <a:avLst/>
          </a:prstGeom>
        </p:spPr>
        <p:txBody>
          <a:bodyPr/>
          <a:lstStyle>
            <a:lvl1pPr algn="ctr" defTabSz="1287475">
              <a:defRPr b="1" sz="4059">
                <a:solidFill>
                  <a:srgbClr val="2C8193"/>
                </a:solidFill>
                <a:latin typeface="Optima"/>
                <a:ea typeface="Optima"/>
                <a:cs typeface="Optima"/>
                <a:sym typeface="Optima"/>
              </a:defRPr>
            </a:lvl1pPr>
          </a:lstStyle>
          <a:p>
            <a:pPr/>
            <a:r>
              <a:t>Learning the ways of the Tidyverse (force) - filter  - video</a:t>
            </a:r>
          </a:p>
        </p:txBody>
      </p:sp>
      <p:sp>
        <p:nvSpPr>
          <p:cNvPr id="241" name="gapminder %&gt;%…"/>
          <p:cNvSpPr txBox="1"/>
          <p:nvPr/>
        </p:nvSpPr>
        <p:spPr>
          <a:xfrm>
            <a:off x="6001494" y="1687252"/>
            <a:ext cx="5742211" cy="807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rgbClr val="030303"/>
                </a:solidFill>
              </a:defRPr>
            </a:pPr>
            <a:r>
              <a:t>gapminder %&gt;% </a:t>
            </a:r>
          </a:p>
          <a:p>
            <a:pPr algn="l">
              <a:defRPr sz="2600">
                <a:solidFill>
                  <a:srgbClr val="030303"/>
                </a:solidFill>
              </a:defRPr>
            </a:pPr>
            <a:r>
              <a:t>  filter(continent == “Europe”)</a:t>
            </a:r>
          </a:p>
        </p:txBody>
      </p:sp>
      <p:sp>
        <p:nvSpPr>
          <p:cNvPr id="242" name="gapminder %&gt;%…"/>
          <p:cNvSpPr txBox="1"/>
          <p:nvPr/>
        </p:nvSpPr>
        <p:spPr>
          <a:xfrm>
            <a:off x="5976094" y="3122352"/>
            <a:ext cx="3926756" cy="807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rgbClr val="030303"/>
                </a:solidFill>
              </a:defRPr>
            </a:pPr>
            <a:r>
              <a:t>gapminder %&gt;% </a:t>
            </a:r>
          </a:p>
          <a:p>
            <a:pPr algn="l">
              <a:defRPr sz="2600">
                <a:solidFill>
                  <a:srgbClr val="030303"/>
                </a:solidFill>
              </a:defRPr>
            </a:pPr>
            <a:r>
              <a:t>  filter(year &gt; 1975)</a:t>
            </a:r>
          </a:p>
        </p:txBody>
      </p:sp>
      <p:sp>
        <p:nvSpPr>
          <p:cNvPr id="243" name="gapminder %&gt;%…"/>
          <p:cNvSpPr txBox="1"/>
          <p:nvPr/>
        </p:nvSpPr>
        <p:spPr>
          <a:xfrm>
            <a:off x="6001494" y="4455852"/>
            <a:ext cx="6468393" cy="807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rgbClr val="030303"/>
                </a:solidFill>
              </a:defRPr>
            </a:pPr>
            <a:r>
              <a:t>gapminder %&gt;% </a:t>
            </a:r>
          </a:p>
          <a:p>
            <a:pPr algn="l">
              <a:defRPr sz="2600">
                <a:solidFill>
                  <a:srgbClr val="030303"/>
                </a:solidFill>
              </a:defRPr>
            </a:pPr>
            <a:r>
              <a:t>  filter(between(year, 1950, 1975))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9768165" fill="hold"/>
                                        <p:tgtEl>
                                          <p:spTgt spid="23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Learning the ways of the Tidyverse (force) - select"/>
          <p:cNvSpPr txBox="1"/>
          <p:nvPr>
            <p:ph type="title"/>
          </p:nvPr>
        </p:nvSpPr>
        <p:spPr>
          <a:xfrm>
            <a:off x="3028412" y="-19279"/>
            <a:ext cx="6521609" cy="1885246"/>
          </a:xfrm>
          <a:prstGeom prst="rect">
            <a:avLst/>
          </a:prstGeom>
        </p:spPr>
        <p:txBody>
          <a:bodyPr/>
          <a:lstStyle>
            <a:lvl1pPr algn="ctr">
              <a:defRPr b="1" sz="4100">
                <a:solidFill>
                  <a:srgbClr val="2C8193"/>
                </a:solidFill>
                <a:latin typeface="Optima"/>
                <a:ea typeface="Optima"/>
                <a:cs typeface="Optima"/>
                <a:sym typeface="Optima"/>
              </a:defRPr>
            </a:lvl1pPr>
          </a:lstStyle>
          <a:p>
            <a:pPr/>
            <a:r>
              <a:t>Learning the ways of the Tidyverse (force) - select </a:t>
            </a:r>
          </a:p>
        </p:txBody>
      </p:sp>
      <p:sp>
        <p:nvSpPr>
          <p:cNvPr id="246" name="Select allows you to select or get rid of specific columns of a tibble…"/>
          <p:cNvSpPr txBox="1"/>
          <p:nvPr/>
        </p:nvSpPr>
        <p:spPr>
          <a:xfrm>
            <a:off x="556629" y="2119579"/>
            <a:ext cx="5351191" cy="34806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16718" indent="-416718" algn="l">
              <a:buSzPct val="145000"/>
              <a:buChar char="•"/>
              <a:defRPr sz="2300">
                <a:solidFill>
                  <a:srgbClr val="030303"/>
                </a:solidFill>
              </a:defRPr>
            </a:pPr>
            <a:r>
              <a:rPr>
                <a:solidFill>
                  <a:srgbClr val="B40D36"/>
                </a:solidFill>
              </a:rPr>
              <a:t>Select</a:t>
            </a:r>
            <a:r>
              <a:t> allows you to select or get rid of specific columns of a tibble </a:t>
            </a:r>
          </a:p>
          <a:p>
            <a:pPr algn="l">
              <a:defRPr sz="2300">
                <a:solidFill>
                  <a:srgbClr val="030303"/>
                </a:solidFill>
              </a:defRPr>
            </a:pPr>
          </a:p>
          <a:p>
            <a:pPr marL="416718" indent="-416718" algn="l">
              <a:buSzPct val="145000"/>
              <a:buChar char="•"/>
              <a:defRPr sz="2300">
                <a:solidFill>
                  <a:srgbClr val="030303"/>
                </a:solidFill>
              </a:defRPr>
            </a:pPr>
            <a:r>
              <a:t>Useful if you want to get rid of some columns</a:t>
            </a:r>
          </a:p>
          <a:p>
            <a:pPr algn="l">
              <a:defRPr sz="2300">
                <a:solidFill>
                  <a:srgbClr val="030303"/>
                </a:solidFill>
              </a:defRPr>
            </a:pPr>
          </a:p>
          <a:p>
            <a:pPr marL="319484" indent="-319484" algn="l">
              <a:buSzPct val="145000"/>
              <a:buChar char="•"/>
              <a:defRPr sz="2300">
                <a:solidFill>
                  <a:srgbClr val="030303"/>
                </a:solidFill>
              </a:defRPr>
            </a:pPr>
            <a:r>
              <a:t>We usually use select and then pipe the data onto another function with %&gt;% </a:t>
            </a:r>
          </a:p>
        </p:txBody>
      </p:sp>
      <p:sp>
        <p:nvSpPr>
          <p:cNvPr id="247" name="gapminder %&gt;%…"/>
          <p:cNvSpPr txBox="1"/>
          <p:nvPr/>
        </p:nvSpPr>
        <p:spPr>
          <a:xfrm>
            <a:off x="2198067" y="6110430"/>
            <a:ext cx="5141715" cy="760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000000"/>
                </a:solidFill>
              </a:defRPr>
            </a:pPr>
            <a:r>
              <a:t>gapminder %&gt;% </a:t>
            </a:r>
          </a:p>
          <a:p>
            <a:pPr algn="l">
              <a:defRPr>
                <a:solidFill>
                  <a:srgbClr val="000000"/>
                </a:solidFill>
              </a:defRPr>
            </a:pPr>
            <a:r>
              <a:t>  select(-continent, -lifeExp)</a:t>
            </a:r>
          </a:p>
        </p:txBody>
      </p:sp>
      <p:pic>
        <p:nvPicPr>
          <p:cNvPr id="248" name="Screen Shot 2019-03-30 at 1.06.08 am.png" descr="Screen Shot 2019-03-30 at 1.06.08 am.png"/>
          <p:cNvPicPr>
            <a:picLocks noChangeAspect="1"/>
          </p:cNvPicPr>
          <p:nvPr/>
        </p:nvPicPr>
        <p:blipFill>
          <a:blip r:embed="rId2">
            <a:extLst/>
          </a:blip>
          <a:stretch>
            <a:fillRect/>
          </a:stretch>
        </p:blipFill>
        <p:spPr>
          <a:xfrm>
            <a:off x="573839" y="7032262"/>
            <a:ext cx="9575835" cy="3177568"/>
          </a:xfrm>
          <a:prstGeom prst="rect">
            <a:avLst/>
          </a:prstGeom>
          <a:ln w="12700">
            <a:miter lim="400000"/>
          </a:ln>
        </p:spPr>
      </p:pic>
      <p:sp>
        <p:nvSpPr>
          <p:cNvPr id="249" name="gapminder %&gt;%…"/>
          <p:cNvSpPr txBox="1"/>
          <p:nvPr/>
        </p:nvSpPr>
        <p:spPr>
          <a:xfrm>
            <a:off x="7330795" y="2196659"/>
            <a:ext cx="4806555" cy="760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000000"/>
                </a:solidFill>
              </a:defRPr>
            </a:pPr>
            <a:r>
              <a:t>gapminder %&gt;% </a:t>
            </a:r>
          </a:p>
          <a:p>
            <a:pPr algn="l">
              <a:defRPr>
                <a:solidFill>
                  <a:srgbClr val="000000"/>
                </a:solidFill>
              </a:defRPr>
            </a:pPr>
            <a:r>
              <a:t>  select(continent, lifeExp)</a:t>
            </a:r>
          </a:p>
        </p:txBody>
      </p:sp>
      <p:pic>
        <p:nvPicPr>
          <p:cNvPr id="250" name="Screen Shot 2019-03-30 at 1.07.11 am.png" descr="Screen Shot 2019-03-30 at 1.07.11 am.png"/>
          <p:cNvPicPr>
            <a:picLocks noChangeAspect="1"/>
          </p:cNvPicPr>
          <p:nvPr/>
        </p:nvPicPr>
        <p:blipFill>
          <a:blip r:embed="rId3">
            <a:extLst/>
          </a:blip>
          <a:stretch>
            <a:fillRect/>
          </a:stretch>
        </p:blipFill>
        <p:spPr>
          <a:xfrm>
            <a:off x="7340122" y="3040433"/>
            <a:ext cx="5132994" cy="317756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Learning the ways of the Tidyverse (force) - nest()"/>
          <p:cNvSpPr txBox="1"/>
          <p:nvPr>
            <p:ph type="title"/>
          </p:nvPr>
        </p:nvSpPr>
        <p:spPr>
          <a:xfrm>
            <a:off x="3052496" y="-128975"/>
            <a:ext cx="6521610" cy="1885246"/>
          </a:xfrm>
          <a:prstGeom prst="rect">
            <a:avLst/>
          </a:prstGeom>
        </p:spPr>
        <p:txBody>
          <a:bodyPr/>
          <a:lstStyle>
            <a:lvl1pPr algn="ctr">
              <a:defRPr b="1" sz="4100">
                <a:solidFill>
                  <a:srgbClr val="2C8193"/>
                </a:solidFill>
                <a:latin typeface="Optima"/>
                <a:ea typeface="Optima"/>
                <a:cs typeface="Optima"/>
                <a:sym typeface="Optima"/>
              </a:defRPr>
            </a:lvl1pPr>
          </a:lstStyle>
          <a:p>
            <a:pPr/>
            <a:r>
              <a:t>Learning the ways of the Tidyverse (force) - nest() </a:t>
            </a:r>
          </a:p>
        </p:txBody>
      </p:sp>
      <p:pic>
        <p:nvPicPr>
          <p:cNvPr id="253" name="Screen Shot 2019-03-30 at 12.52.02 am.png" descr="Screen Shot 2019-03-30 at 12.52.02 am.png"/>
          <p:cNvPicPr>
            <a:picLocks noChangeAspect="1"/>
          </p:cNvPicPr>
          <p:nvPr/>
        </p:nvPicPr>
        <p:blipFill>
          <a:blip r:embed="rId2">
            <a:extLst/>
          </a:blip>
          <a:stretch>
            <a:fillRect/>
          </a:stretch>
        </p:blipFill>
        <p:spPr>
          <a:xfrm>
            <a:off x="378221" y="1691580"/>
            <a:ext cx="9058593" cy="3051173"/>
          </a:xfrm>
          <a:prstGeom prst="rect">
            <a:avLst/>
          </a:prstGeom>
          <a:ln w="12700">
            <a:miter lim="400000"/>
          </a:ln>
        </p:spPr>
      </p:pic>
      <p:pic>
        <p:nvPicPr>
          <p:cNvPr id="254" name="Screen Shot 2019-03-30 at 12.52.14 am.png" descr="Screen Shot 2019-03-30 at 12.52.14 am.png"/>
          <p:cNvPicPr>
            <a:picLocks noChangeAspect="1"/>
          </p:cNvPicPr>
          <p:nvPr/>
        </p:nvPicPr>
        <p:blipFill>
          <a:blip r:embed="rId3">
            <a:extLst/>
          </a:blip>
          <a:stretch>
            <a:fillRect/>
          </a:stretch>
        </p:blipFill>
        <p:spPr>
          <a:xfrm>
            <a:off x="449898" y="6314841"/>
            <a:ext cx="8915240" cy="4233879"/>
          </a:xfrm>
          <a:prstGeom prst="rect">
            <a:avLst/>
          </a:prstGeom>
          <a:ln w="12700">
            <a:miter lim="400000"/>
          </a:ln>
        </p:spPr>
      </p:pic>
      <p:pic>
        <p:nvPicPr>
          <p:cNvPr id="255" name="Screen Shot 2019-03-29 at 11.27.41 pm.png" descr="Screen Shot 2019-03-29 at 11.27.41 pm.png"/>
          <p:cNvPicPr>
            <a:picLocks noChangeAspect="1"/>
          </p:cNvPicPr>
          <p:nvPr/>
        </p:nvPicPr>
        <p:blipFill>
          <a:blip r:embed="rId4">
            <a:extLst/>
          </a:blip>
          <a:stretch>
            <a:fillRect/>
          </a:stretch>
        </p:blipFill>
        <p:spPr>
          <a:xfrm>
            <a:off x="9569201" y="6597834"/>
            <a:ext cx="2949279" cy="2909423"/>
          </a:xfrm>
          <a:prstGeom prst="rect">
            <a:avLst/>
          </a:prstGeom>
          <a:ln w="12700">
            <a:miter lim="400000"/>
          </a:ln>
        </p:spPr>
      </p:pic>
      <p:pic>
        <p:nvPicPr>
          <p:cNvPr id="256" name="Screen Shot 2019-03-29 at 11.27.46 pm.png" descr="Screen Shot 2019-03-29 at 11.27.46 pm.png"/>
          <p:cNvPicPr>
            <a:picLocks noChangeAspect="1"/>
          </p:cNvPicPr>
          <p:nvPr/>
        </p:nvPicPr>
        <p:blipFill>
          <a:blip r:embed="rId5">
            <a:extLst/>
          </a:blip>
          <a:stretch>
            <a:fillRect/>
          </a:stretch>
        </p:blipFill>
        <p:spPr>
          <a:xfrm>
            <a:off x="9569201" y="1853134"/>
            <a:ext cx="2949279" cy="2856283"/>
          </a:xfrm>
          <a:prstGeom prst="rect">
            <a:avLst/>
          </a:prstGeom>
          <a:ln w="12700">
            <a:miter lim="400000"/>
          </a:ln>
        </p:spPr>
      </p:pic>
      <p:sp>
        <p:nvSpPr>
          <p:cNvPr id="257" name="gapminder %&gt;%…"/>
          <p:cNvSpPr txBox="1"/>
          <p:nvPr/>
        </p:nvSpPr>
        <p:spPr>
          <a:xfrm>
            <a:off x="906978" y="4934712"/>
            <a:ext cx="6468394" cy="1188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rgbClr val="030303"/>
                </a:solidFill>
              </a:defRPr>
            </a:pPr>
            <a:r>
              <a:t>gapminder %&gt;% </a:t>
            </a:r>
          </a:p>
          <a:p>
            <a:pPr algn="l">
              <a:defRPr sz="2600">
                <a:solidFill>
                  <a:srgbClr val="030303"/>
                </a:solidFill>
              </a:defRPr>
            </a:pPr>
            <a:r>
              <a:t>  group_by(country, continent) %&gt;%</a:t>
            </a:r>
          </a:p>
          <a:p>
            <a:pPr algn="l">
              <a:defRPr sz="2600">
                <a:solidFill>
                  <a:srgbClr val="030303"/>
                </a:solidFill>
              </a:defRPr>
            </a:pPr>
            <a:r>
              <a:t>  nest()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Learning the ways of the Tidyverse (force) - summarize"/>
          <p:cNvSpPr txBox="1"/>
          <p:nvPr>
            <p:ph type="title"/>
          </p:nvPr>
        </p:nvSpPr>
        <p:spPr>
          <a:xfrm>
            <a:off x="2925496" y="117942"/>
            <a:ext cx="6521610" cy="1885246"/>
          </a:xfrm>
          <a:prstGeom prst="rect">
            <a:avLst/>
          </a:prstGeom>
        </p:spPr>
        <p:txBody>
          <a:bodyPr/>
          <a:lstStyle>
            <a:lvl1pPr algn="ctr" defTabSz="1287475">
              <a:defRPr b="1" sz="4059">
                <a:solidFill>
                  <a:srgbClr val="2C8193"/>
                </a:solidFill>
                <a:latin typeface="Optima"/>
                <a:ea typeface="Optima"/>
                <a:cs typeface="Optima"/>
                <a:sym typeface="Optima"/>
              </a:defRPr>
            </a:lvl1pPr>
          </a:lstStyle>
          <a:p>
            <a:pPr/>
            <a:r>
              <a:t>Learning the ways of the Tidyverse (force) - summarize </a:t>
            </a:r>
          </a:p>
        </p:txBody>
      </p:sp>
      <p:sp>
        <p:nvSpPr>
          <p:cNvPr id="260" name="gapminder.byYear &lt;- gapminder %&gt;%…"/>
          <p:cNvSpPr txBox="1"/>
          <p:nvPr/>
        </p:nvSpPr>
        <p:spPr>
          <a:xfrm>
            <a:off x="744200" y="2207952"/>
            <a:ext cx="6286848" cy="1569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600">
                <a:solidFill>
                  <a:srgbClr val="030303"/>
                </a:solidFill>
              </a:defRPr>
            </a:pPr>
            <a:r>
              <a:t>gapminder.byYear &lt;- gapminder %&gt;%</a:t>
            </a:r>
          </a:p>
          <a:p>
            <a:pPr algn="l">
              <a:defRPr sz="2600">
                <a:solidFill>
                  <a:srgbClr val="030303"/>
                </a:solidFill>
              </a:defRPr>
            </a:pPr>
            <a:r>
              <a:t>  group_by(year) %&gt;%</a:t>
            </a:r>
          </a:p>
          <a:p>
            <a:pPr algn="l">
              <a:defRPr sz="2600">
                <a:solidFill>
                  <a:srgbClr val="030303"/>
                </a:solidFill>
              </a:defRPr>
            </a:pPr>
            <a:r>
              <a:t>  nest() </a:t>
            </a:r>
          </a:p>
        </p:txBody>
      </p:sp>
      <p:sp>
        <p:nvSpPr>
          <p:cNvPr id="261" name="gapminder.byYear &lt;- gapminder.byYear %&gt;%…"/>
          <p:cNvSpPr txBox="1"/>
          <p:nvPr/>
        </p:nvSpPr>
        <p:spPr>
          <a:xfrm>
            <a:off x="803732" y="3670002"/>
            <a:ext cx="10001549" cy="182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000000"/>
                </a:solidFill>
              </a:defRPr>
            </a:pPr>
            <a:r>
              <a:t>gapminder.byYear &lt;- gapminder.byYear %&gt;%</a:t>
            </a:r>
          </a:p>
          <a:p>
            <a:pPr algn="l">
              <a:defRPr>
                <a:solidFill>
                  <a:srgbClr val="000000"/>
                </a:solidFill>
              </a:defRPr>
            </a:pPr>
            <a:r>
              <a:t>  group_by(year) %&gt;%</a:t>
            </a:r>
          </a:p>
          <a:p>
            <a:pPr algn="l">
              <a:defRPr>
                <a:solidFill>
                  <a:srgbClr val="000000"/>
                </a:solidFill>
              </a:defRPr>
            </a:pPr>
            <a:r>
              <a:t>  unnest(data) %&gt;% </a:t>
            </a:r>
          </a:p>
          <a:p>
            <a:pPr algn="l">
              <a:defRPr>
                <a:solidFill>
                  <a:srgbClr val="000000"/>
                </a:solidFill>
              </a:defRPr>
            </a:pPr>
            <a:r>
              <a:t>  summarize(meanPop = mean(pop)) %&gt;% # calculate the mean </a:t>
            </a:r>
          </a:p>
          <a:p>
            <a:pPr algn="l">
              <a:defRPr>
                <a:solidFill>
                  <a:srgbClr val="000000"/>
                </a:solidFill>
              </a:defRPr>
            </a:pPr>
            <a:r>
              <a:t>  inner_join(gapminder.byYear, by = “year)</a:t>
            </a:r>
          </a:p>
        </p:txBody>
      </p:sp>
      <p:pic>
        <p:nvPicPr>
          <p:cNvPr id="262" name="Screen Shot 2019-03-30 at 12.59.06 am.png" descr="Screen Shot 2019-03-30 at 12.59.06 am.png"/>
          <p:cNvPicPr>
            <a:picLocks noChangeAspect="1"/>
          </p:cNvPicPr>
          <p:nvPr/>
        </p:nvPicPr>
        <p:blipFill>
          <a:blip r:embed="rId2">
            <a:extLst/>
          </a:blip>
          <a:stretch>
            <a:fillRect/>
          </a:stretch>
        </p:blipFill>
        <p:spPr>
          <a:xfrm>
            <a:off x="1630015" y="5720593"/>
            <a:ext cx="9112571" cy="377317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Disclaimers"/>
          <p:cNvSpPr txBox="1"/>
          <p:nvPr>
            <p:ph type="title"/>
          </p:nvPr>
        </p:nvSpPr>
        <p:spPr>
          <a:xfrm>
            <a:off x="-1138333" y="163783"/>
            <a:ext cx="6521609" cy="1885246"/>
          </a:xfrm>
          <a:prstGeom prst="rect">
            <a:avLst/>
          </a:prstGeom>
        </p:spPr>
        <p:txBody>
          <a:bodyPr/>
          <a:lstStyle>
            <a:lvl1pPr algn="ctr">
              <a:defRPr sz="4600">
                <a:solidFill>
                  <a:srgbClr val="2C8193"/>
                </a:solidFill>
                <a:latin typeface="Optima"/>
                <a:ea typeface="Optima"/>
                <a:cs typeface="Optima"/>
                <a:sym typeface="Optima"/>
              </a:defRPr>
            </a:lvl1pPr>
          </a:lstStyle>
          <a:p>
            <a:pPr/>
            <a:r>
              <a:t>Disclaimers</a:t>
            </a:r>
          </a:p>
        </p:txBody>
      </p:sp>
      <p:sp>
        <p:nvSpPr>
          <p:cNvPr id="171" name="I am not an expert in coding  - I don't have a background in computer science or engineering where coding is routine…"/>
          <p:cNvSpPr txBox="1"/>
          <p:nvPr/>
        </p:nvSpPr>
        <p:spPr>
          <a:xfrm>
            <a:off x="231837" y="1698586"/>
            <a:ext cx="6113424" cy="445110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05593" indent="-305593" algn="l">
              <a:spcBef>
                <a:spcPts val="4200"/>
              </a:spcBef>
              <a:buSzPct val="145000"/>
              <a:buChar char="•"/>
              <a:defRPr sz="2200">
                <a:solidFill>
                  <a:srgbClr val="040404"/>
                </a:solidFill>
              </a:defRPr>
            </a:pPr>
            <a:r>
              <a:t>I am not an expert in coding  - I don't have a background in computer science or engineering where coding is routine</a:t>
            </a:r>
          </a:p>
          <a:p>
            <a:pPr marL="305593" indent="-305593" algn="l">
              <a:spcBef>
                <a:spcPts val="4200"/>
              </a:spcBef>
              <a:buSzPct val="145000"/>
              <a:buChar char="•"/>
              <a:defRPr sz="2200">
                <a:solidFill>
                  <a:srgbClr val="040404"/>
                </a:solidFill>
              </a:defRPr>
            </a:pPr>
            <a:r>
              <a:t>The advantage (?) of this is that I'm pretty good at knowing what it's like to be like this guy -&gt;</a:t>
            </a:r>
          </a:p>
          <a:p>
            <a:pPr marL="305593" indent="-305593" algn="l">
              <a:spcBef>
                <a:spcPts val="4200"/>
              </a:spcBef>
              <a:buSzPct val="145000"/>
              <a:buChar char="•"/>
              <a:defRPr sz="2200">
                <a:solidFill>
                  <a:srgbClr val="040404"/>
                </a:solidFill>
              </a:defRPr>
            </a:pPr>
            <a:r>
              <a:t>I learnt to use the tidyverse a few months ago (actual lol) so who knows if I know anything really…..</a:t>
            </a:r>
          </a:p>
        </p:txBody>
      </p:sp>
      <p:pic>
        <p:nvPicPr>
          <p:cNvPr id="172" name="finding_answers.png" descr="finding_answers.png"/>
          <p:cNvPicPr>
            <a:picLocks noChangeAspect="1"/>
          </p:cNvPicPr>
          <p:nvPr/>
        </p:nvPicPr>
        <p:blipFill>
          <a:blip r:embed="rId2">
            <a:extLst/>
          </a:blip>
          <a:stretch>
            <a:fillRect/>
          </a:stretch>
        </p:blipFill>
        <p:spPr>
          <a:xfrm>
            <a:off x="6319310" y="1121801"/>
            <a:ext cx="6521610" cy="5604670"/>
          </a:xfrm>
          <a:prstGeom prst="rect">
            <a:avLst/>
          </a:prstGeom>
          <a:ln w="76200">
            <a:solidFill>
              <a:srgbClr val="FFFFFF"/>
            </a:solidFill>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Learning the ways of the Tidyverse (force) - linear models"/>
          <p:cNvSpPr txBox="1"/>
          <p:nvPr>
            <p:ph type="title"/>
          </p:nvPr>
        </p:nvSpPr>
        <p:spPr>
          <a:xfrm>
            <a:off x="2925496" y="340925"/>
            <a:ext cx="6521610" cy="1885246"/>
          </a:xfrm>
          <a:prstGeom prst="rect">
            <a:avLst/>
          </a:prstGeom>
        </p:spPr>
        <p:txBody>
          <a:bodyPr/>
          <a:lstStyle>
            <a:lvl1pPr algn="ctr" defTabSz="1287475">
              <a:defRPr b="1" sz="4059">
                <a:solidFill>
                  <a:srgbClr val="2C8193"/>
                </a:solidFill>
                <a:latin typeface="Optima"/>
                <a:ea typeface="Optima"/>
                <a:cs typeface="Optima"/>
                <a:sym typeface="Optima"/>
              </a:defRPr>
            </a:lvl1pPr>
          </a:lstStyle>
          <a:p>
            <a:pPr/>
            <a:r>
              <a:t>Learning the ways of the Tidyverse (force) - linear models</a:t>
            </a:r>
          </a:p>
        </p:txBody>
      </p:sp>
      <p:sp>
        <p:nvSpPr>
          <p:cNvPr id="265" name="gapminder2.byContinent &lt;- gapminder2 %&gt;%…"/>
          <p:cNvSpPr txBox="1"/>
          <p:nvPr/>
        </p:nvSpPr>
        <p:spPr>
          <a:xfrm>
            <a:off x="917549" y="3045389"/>
            <a:ext cx="10085339" cy="2596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solidFill>
                  <a:srgbClr val="030303"/>
                </a:solidFill>
              </a:defRPr>
            </a:pPr>
            <a:r>
              <a:t>gapminder2.byContinent &lt;- gapminder2 %&gt;% </a:t>
            </a:r>
          </a:p>
          <a:p>
            <a:pPr algn="l">
              <a:defRPr sz="2100">
                <a:solidFill>
                  <a:srgbClr val="030303"/>
                </a:solidFill>
              </a:defRPr>
            </a:pPr>
            <a:r>
              <a:t>  group_by(continent) %&gt;%</a:t>
            </a:r>
          </a:p>
          <a:p>
            <a:pPr algn="l">
              <a:defRPr sz="2100">
                <a:solidFill>
                  <a:srgbClr val="030303"/>
                </a:solidFill>
              </a:defRPr>
            </a:pPr>
            <a:r>
              <a:t>  nest()</a:t>
            </a:r>
          </a:p>
          <a:p>
            <a:pPr algn="l">
              <a:defRPr sz="2100">
                <a:solidFill>
                  <a:srgbClr val="030303"/>
                </a:solidFill>
              </a:defRPr>
            </a:pPr>
          </a:p>
          <a:p>
            <a:pPr algn="l">
              <a:defRPr sz="2100">
                <a:solidFill>
                  <a:srgbClr val="030303"/>
                </a:solidFill>
              </a:defRPr>
            </a:pPr>
            <a:r>
              <a:t>gapminder2.byContinent  &lt;- gapminder2.byContinent %&gt;% </a:t>
            </a:r>
          </a:p>
          <a:p>
            <a:pPr algn="l">
              <a:defRPr sz="2100">
                <a:solidFill>
                  <a:srgbClr val="030303"/>
                </a:solidFill>
              </a:defRPr>
            </a:pPr>
            <a:r>
              <a:t>  mutate(fit = map(data, ~lm(gdpPercap ~ lifeExp + pop, data = .)))</a:t>
            </a:r>
          </a:p>
          <a:p>
            <a:pPr algn="l">
              <a:defRPr sz="2100">
                <a:solidFill>
                  <a:srgbClr val="030303"/>
                </a:solidFill>
              </a:defRPr>
            </a:pPr>
          </a:p>
          <a:p>
            <a:pPr algn="l">
              <a:defRPr sz="2100">
                <a:solidFill>
                  <a:srgbClr val="030303"/>
                </a:solidFill>
              </a:defRPr>
            </a:pPr>
            <a:r>
              <a:t>gapminder2.byContinent</a:t>
            </a:r>
          </a:p>
        </p:txBody>
      </p:sp>
      <p:pic>
        <p:nvPicPr>
          <p:cNvPr id="266" name="Screen Shot 2019-03-30 at 7.49.15 am.png" descr="Screen Shot 2019-03-30 at 7.49.15 am.png"/>
          <p:cNvPicPr>
            <a:picLocks noChangeAspect="1"/>
          </p:cNvPicPr>
          <p:nvPr/>
        </p:nvPicPr>
        <p:blipFill>
          <a:blip r:embed="rId2">
            <a:extLst/>
          </a:blip>
          <a:stretch>
            <a:fillRect/>
          </a:stretch>
        </p:blipFill>
        <p:spPr>
          <a:xfrm>
            <a:off x="899752" y="6232822"/>
            <a:ext cx="10120932" cy="266445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Screen Shot 2019-03-30 at 7.49.43 am.png" descr="Screen Shot 2019-03-30 at 7.49.43 am.png"/>
          <p:cNvPicPr>
            <a:picLocks noChangeAspect="1"/>
          </p:cNvPicPr>
          <p:nvPr/>
        </p:nvPicPr>
        <p:blipFill>
          <a:blip r:embed="rId2">
            <a:extLst/>
          </a:blip>
          <a:stretch>
            <a:fillRect/>
          </a:stretch>
        </p:blipFill>
        <p:spPr>
          <a:xfrm>
            <a:off x="212341" y="2180191"/>
            <a:ext cx="12370914" cy="3432129"/>
          </a:xfrm>
          <a:prstGeom prst="rect">
            <a:avLst/>
          </a:prstGeom>
          <a:ln w="12700">
            <a:miter lim="400000"/>
          </a:ln>
        </p:spPr>
      </p:pic>
      <p:sp>
        <p:nvSpPr>
          <p:cNvPr id="269" name="Learning the ways of the Tidyverse (force) - linear models"/>
          <p:cNvSpPr txBox="1"/>
          <p:nvPr>
            <p:ph type="title"/>
          </p:nvPr>
        </p:nvSpPr>
        <p:spPr>
          <a:xfrm>
            <a:off x="3136993" y="66484"/>
            <a:ext cx="6521610" cy="1885246"/>
          </a:xfrm>
          <a:prstGeom prst="rect">
            <a:avLst/>
          </a:prstGeom>
        </p:spPr>
        <p:txBody>
          <a:bodyPr/>
          <a:lstStyle>
            <a:lvl1pPr algn="ctr" defTabSz="1287475">
              <a:defRPr b="1" sz="4059">
                <a:solidFill>
                  <a:srgbClr val="2C8193"/>
                </a:solidFill>
                <a:latin typeface="Optima"/>
                <a:ea typeface="Optima"/>
                <a:cs typeface="Optima"/>
                <a:sym typeface="Optima"/>
              </a:defRPr>
            </a:lvl1pPr>
          </a:lstStyle>
          <a:p>
            <a:pPr/>
            <a:r>
              <a:t>Learning the ways of the Tidyverse (force) - linear models</a:t>
            </a:r>
          </a:p>
        </p:txBody>
      </p:sp>
      <p:sp>
        <p:nvSpPr>
          <p:cNvPr id="270" name="Tidyverse becomes hugely powerful when you use it to model your data…"/>
          <p:cNvSpPr txBox="1"/>
          <p:nvPr/>
        </p:nvSpPr>
        <p:spPr>
          <a:xfrm>
            <a:off x="574649" y="5699689"/>
            <a:ext cx="9995298" cy="38660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91703" indent="-291703" algn="l">
              <a:buSzPct val="145000"/>
              <a:buChar char="•"/>
              <a:defRPr sz="2100">
                <a:solidFill>
                  <a:srgbClr val="030303"/>
                </a:solidFill>
              </a:defRPr>
            </a:pPr>
            <a:r>
              <a:t>Tidyverse becomes hugely powerful when you use it to model your data</a:t>
            </a:r>
          </a:p>
          <a:p>
            <a:pPr marL="291703" indent="-291703" algn="l">
              <a:buSzPct val="145000"/>
              <a:buChar char="•"/>
              <a:defRPr sz="2100">
                <a:solidFill>
                  <a:srgbClr val="030303"/>
                </a:solidFill>
              </a:defRPr>
            </a:pPr>
          </a:p>
          <a:p>
            <a:pPr marL="291703" indent="-291703" algn="l">
              <a:buSzPct val="145000"/>
              <a:buChar char="•"/>
              <a:defRPr sz="2100">
                <a:solidFill>
                  <a:srgbClr val="030303"/>
                </a:solidFill>
              </a:defRPr>
            </a:pPr>
            <a:r>
              <a:t>You can store the data that you used to perform an analysis (data), the model you ran on it (fit) the predictions of the model (preds), summary stats like AIC, BIC, R2 etc. (summary.stats)</a:t>
            </a:r>
          </a:p>
          <a:p>
            <a:pPr algn="l">
              <a:defRPr sz="2100">
                <a:solidFill>
                  <a:srgbClr val="030303"/>
                </a:solidFill>
              </a:defRPr>
            </a:pPr>
          </a:p>
          <a:p>
            <a:pPr marL="291703" indent="-291703" algn="l">
              <a:buSzPct val="145000"/>
              <a:buChar char="•"/>
              <a:defRPr sz="2100">
                <a:solidFill>
                  <a:srgbClr val="030303"/>
                </a:solidFill>
              </a:defRPr>
            </a:pPr>
            <a:r>
              <a:t>Useful if you have multiple experiments, multiple models etc.</a:t>
            </a:r>
          </a:p>
          <a:p>
            <a:pPr algn="l">
              <a:defRPr sz="2100">
                <a:solidFill>
                  <a:srgbClr val="030303"/>
                </a:solidFill>
              </a:defRPr>
            </a:pPr>
          </a:p>
          <a:p>
            <a:pPr marL="291703" indent="-291703" algn="l">
              <a:buSzPct val="145000"/>
              <a:buChar char="•"/>
              <a:defRPr sz="2100">
                <a:solidFill>
                  <a:srgbClr val="030303"/>
                </a:solidFill>
              </a:defRPr>
            </a:pPr>
            <a:r>
              <a:t>Pipe %&gt;% directly from the tibble with this info into ggplot2 (more detail later)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40404"/>
        </a:solidFill>
      </p:bgPr>
    </p:bg>
    <p:spTree>
      <p:nvGrpSpPr>
        <p:cNvPr id="1" name=""/>
        <p:cNvGrpSpPr/>
        <p:nvPr/>
      </p:nvGrpSpPr>
      <p:grpSpPr>
        <a:xfrm>
          <a:off x="0" y="0"/>
          <a:ext cx="0" cy="0"/>
          <a:chOff x="0" y="0"/>
          <a:chExt cx="0" cy="0"/>
        </a:xfrm>
      </p:grpSpPr>
      <p:sp>
        <p:nvSpPr>
          <p:cNvPr id="272" name="Thank you!"/>
          <p:cNvSpPr txBox="1"/>
          <p:nvPr>
            <p:ph type="title"/>
          </p:nvPr>
        </p:nvSpPr>
        <p:spPr>
          <a:xfrm>
            <a:off x="2808043" y="1839525"/>
            <a:ext cx="6521610" cy="1885246"/>
          </a:xfrm>
          <a:prstGeom prst="rect">
            <a:avLst/>
          </a:prstGeom>
        </p:spPr>
        <p:txBody>
          <a:bodyPr/>
          <a:lstStyle>
            <a:lvl1pPr algn="ctr">
              <a:defRPr sz="5000">
                <a:solidFill>
                  <a:srgbClr val="F1FFF9"/>
                </a:solidFill>
              </a:defRPr>
            </a:lvl1pPr>
          </a:lstStyle>
          <a:p>
            <a:pPr/>
            <a:r>
              <a:t>Thank you!</a:t>
            </a:r>
          </a:p>
        </p:txBody>
      </p:sp>
      <p:pic>
        <p:nvPicPr>
          <p:cNvPr id="273" name="thank you.gif" descr="thank you.gif"/>
          <p:cNvPicPr>
            <a:picLocks noChangeAspect="0"/>
          </p:cNvPicPr>
          <p:nvPr/>
        </p:nvPicPr>
        <p:blipFill>
          <a:blip r:embed="rId2">
            <a:extLst/>
          </a:blip>
          <a:stretch>
            <a:fillRect/>
          </a:stretch>
        </p:blipFill>
        <p:spPr>
          <a:xfrm>
            <a:off x="121790" y="3729980"/>
            <a:ext cx="12325916" cy="693332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C0906"/>
        </a:solidFill>
      </p:bgPr>
    </p:bg>
    <p:spTree>
      <p:nvGrpSpPr>
        <p:cNvPr id="1" name=""/>
        <p:cNvGrpSpPr/>
        <p:nvPr/>
      </p:nvGrpSpPr>
      <p:grpSpPr>
        <a:xfrm>
          <a:off x="0" y="0"/>
          <a:ext cx="0" cy="0"/>
          <a:chOff x="0" y="0"/>
          <a:chExt cx="0" cy="0"/>
        </a:xfrm>
      </p:grpSpPr>
      <p:pic>
        <p:nvPicPr>
          <p:cNvPr id="275" name="ggplot_meme.png" descr="ggplot_meme.png"/>
          <p:cNvPicPr>
            <a:picLocks noChangeAspect="1"/>
          </p:cNvPicPr>
          <p:nvPr/>
        </p:nvPicPr>
        <p:blipFill>
          <a:blip r:embed="rId2">
            <a:extLst/>
          </a:blip>
          <a:stretch>
            <a:fillRect/>
          </a:stretch>
        </p:blipFill>
        <p:spPr>
          <a:xfrm>
            <a:off x="1621202" y="0"/>
            <a:ext cx="9813195" cy="97536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7" name="Title 1"/>
          <p:cNvSpPr txBox="1"/>
          <p:nvPr>
            <p:ph type="title"/>
          </p:nvPr>
        </p:nvSpPr>
        <p:spPr>
          <a:xfrm>
            <a:off x="832683" y="1238237"/>
            <a:ext cx="11704322" cy="1625601"/>
          </a:xfrm>
          <a:prstGeom prst="rect">
            <a:avLst/>
          </a:prstGeom>
        </p:spPr>
        <p:txBody>
          <a:bodyPr/>
          <a:lstStyle>
            <a:lvl1pPr>
              <a:defRPr sz="4700">
                <a:solidFill>
                  <a:srgbClr val="FFFFFF"/>
                </a:solidFill>
              </a:defRPr>
            </a:lvl1pPr>
          </a:lstStyle>
          <a:p>
            <a:pPr/>
            <a:r>
              <a:t>Good grammar = how to build a plot in a logical way</a:t>
            </a:r>
          </a:p>
        </p:txBody>
      </p:sp>
      <p:pic>
        <p:nvPicPr>
          <p:cNvPr id="278" name="Screen Shot 2019-03-30 at 8.36.23 am.png" descr="Screen Shot 2019-03-30 at 8.36.23 am.png"/>
          <p:cNvPicPr>
            <a:picLocks noChangeAspect="1"/>
          </p:cNvPicPr>
          <p:nvPr/>
        </p:nvPicPr>
        <p:blipFill>
          <a:blip r:embed="rId2">
            <a:extLst/>
          </a:blip>
          <a:stretch>
            <a:fillRect/>
          </a:stretch>
        </p:blipFill>
        <p:spPr>
          <a:xfrm>
            <a:off x="3333750" y="3537708"/>
            <a:ext cx="6337300" cy="52324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itle 1"/>
          <p:cNvSpPr txBox="1"/>
          <p:nvPr>
            <p:ph type="title"/>
          </p:nvPr>
        </p:nvSpPr>
        <p:spPr>
          <a:xfrm>
            <a:off x="263160" y="390596"/>
            <a:ext cx="11704322" cy="1625601"/>
          </a:xfrm>
          <a:prstGeom prst="rect">
            <a:avLst/>
          </a:prstGeom>
        </p:spPr>
        <p:txBody>
          <a:bodyPr/>
          <a:lstStyle>
            <a:lvl1pPr>
              <a:defRPr>
                <a:solidFill>
                  <a:srgbClr val="4B79C5"/>
                </a:solidFill>
                <a:latin typeface="+mn-lt"/>
                <a:ea typeface="+mn-ea"/>
                <a:cs typeface="+mn-cs"/>
                <a:sym typeface="Consolas"/>
              </a:defRPr>
            </a:lvl1pPr>
          </a:lstStyle>
          <a:p>
            <a:pPr/>
            <a:r>
              <a:t>Some history</a:t>
            </a:r>
          </a:p>
        </p:txBody>
      </p:sp>
      <p:sp>
        <p:nvSpPr>
          <p:cNvPr id="281" name="Content Placeholder 2"/>
          <p:cNvSpPr txBox="1"/>
          <p:nvPr>
            <p:ph type="body" idx="1"/>
          </p:nvPr>
        </p:nvSpPr>
        <p:spPr>
          <a:xfrm>
            <a:off x="263160" y="2259012"/>
            <a:ext cx="8967851" cy="6973319"/>
          </a:xfrm>
          <a:prstGeom prst="rect">
            <a:avLst/>
          </a:prstGeom>
        </p:spPr>
        <p:txBody>
          <a:bodyPr/>
          <a:lstStyle/>
          <a:p>
            <a:pPr marL="477078" indent="-477078">
              <a:spcBef>
                <a:spcPts val="700"/>
              </a:spcBef>
              <a:defRPr sz="2800">
                <a:solidFill>
                  <a:srgbClr val="FF0000"/>
                </a:solidFill>
                <a:latin typeface="+mn-lt"/>
                <a:ea typeface="+mn-ea"/>
                <a:cs typeface="+mn-cs"/>
                <a:sym typeface="Consolas"/>
              </a:defRPr>
            </a:pPr>
            <a:r>
              <a:t>gg</a:t>
            </a:r>
            <a:r>
              <a:rPr>
                <a:solidFill>
                  <a:srgbClr val="000000"/>
                </a:solidFill>
              </a:rPr>
              <a:t>plot = </a:t>
            </a:r>
            <a:r>
              <a:t>grammar of graphics </a:t>
            </a:r>
            <a:r>
              <a:rPr>
                <a:solidFill>
                  <a:srgbClr val="000000"/>
                </a:solidFill>
              </a:rPr>
              <a:t>plot </a:t>
            </a:r>
            <a:endParaRPr>
              <a:solidFill>
                <a:srgbClr val="000000"/>
              </a:solidFill>
            </a:endParaRPr>
          </a:p>
          <a:p>
            <a:pPr lvl="2" marL="1277937" indent="-388937">
              <a:spcBef>
                <a:spcPts val="700"/>
              </a:spcBef>
              <a:buSzPct val="145000"/>
              <a:buFontTx/>
              <a:defRPr sz="2600">
                <a:latin typeface="+mn-lt"/>
                <a:ea typeface="+mn-ea"/>
                <a:cs typeface="+mn-cs"/>
                <a:sym typeface="Consolas"/>
              </a:defRPr>
            </a:pPr>
            <a:r>
              <a:t>Bertin (1983)</a:t>
            </a:r>
          </a:p>
          <a:p>
            <a:pPr lvl="2" marL="1277937" indent="-388937">
              <a:spcBef>
                <a:spcPts val="700"/>
              </a:spcBef>
              <a:buSzPct val="145000"/>
              <a:buFontTx/>
              <a:defRPr sz="2600">
                <a:latin typeface="+mn-lt"/>
                <a:ea typeface="+mn-ea"/>
                <a:cs typeface="+mn-cs"/>
                <a:sym typeface="Consolas"/>
              </a:defRPr>
            </a:pPr>
            <a:r>
              <a:t>Based on a book called </a:t>
            </a:r>
            <a:r>
              <a:rPr>
                <a:solidFill>
                  <a:srgbClr val="FF0000"/>
                </a:solidFill>
              </a:rPr>
              <a:t>The Grammar of Graphics </a:t>
            </a:r>
            <a:r>
              <a:t>by Lenland Wilkinson (SYSTAT, SPSS, Tableau, H</a:t>
            </a:r>
            <a:r>
              <a:rPr baseline="-22807"/>
              <a:t>2</a:t>
            </a:r>
            <a:r>
              <a:t>O)</a:t>
            </a:r>
          </a:p>
          <a:p>
            <a:pPr lvl="2" marL="1277937" indent="-388937">
              <a:spcBef>
                <a:spcPts val="700"/>
              </a:spcBef>
              <a:buSzPct val="145000"/>
              <a:buFontTx/>
              <a:defRPr sz="2600">
                <a:latin typeface="+mn-lt"/>
                <a:ea typeface="+mn-ea"/>
                <a:cs typeface="+mn-cs"/>
                <a:sym typeface="Consolas"/>
              </a:defRPr>
            </a:pPr>
            <a:r>
              <a:t>“Good grammar” – what are the ingredients I need for a plot ? </a:t>
            </a:r>
          </a:p>
          <a:p>
            <a:pPr lvl="3" marL="1722437" indent="-388937">
              <a:spcBef>
                <a:spcPts val="600"/>
              </a:spcBef>
              <a:buSzPct val="145000"/>
              <a:buFontTx/>
              <a:buChar char="•"/>
              <a:defRPr sz="2600">
                <a:latin typeface="+mn-lt"/>
                <a:ea typeface="+mn-ea"/>
                <a:cs typeface="+mn-cs"/>
                <a:sym typeface="Consolas"/>
              </a:defRPr>
            </a:pPr>
            <a:r>
              <a:t>Data </a:t>
            </a:r>
          </a:p>
          <a:p>
            <a:pPr lvl="3" marL="1722437" indent="-388937">
              <a:spcBef>
                <a:spcPts val="600"/>
              </a:spcBef>
              <a:buSzPct val="145000"/>
              <a:buFontTx/>
              <a:buChar char="•"/>
              <a:defRPr sz="2600">
                <a:latin typeface="+mn-lt"/>
                <a:ea typeface="+mn-ea"/>
                <a:cs typeface="+mn-cs"/>
                <a:sym typeface="Consolas"/>
              </a:defRPr>
            </a:pPr>
            <a:r>
              <a:t>Axes</a:t>
            </a:r>
          </a:p>
          <a:p>
            <a:pPr lvl="3" marL="1722437" indent="-388937">
              <a:spcBef>
                <a:spcPts val="600"/>
              </a:spcBef>
              <a:buSzPct val="145000"/>
              <a:buFontTx/>
              <a:buChar char="•"/>
              <a:defRPr sz="2600">
                <a:latin typeface="+mn-lt"/>
                <a:ea typeface="+mn-ea"/>
                <a:cs typeface="+mn-cs"/>
                <a:sym typeface="Consolas"/>
              </a:defRPr>
            </a:pPr>
            <a:r>
              <a:t>Stuff I do with the data (dots, lines, bars)</a:t>
            </a:r>
          </a:p>
          <a:p>
            <a:pPr lvl="2" marL="1277937" indent="-388937">
              <a:spcBef>
                <a:spcPts val="700"/>
              </a:spcBef>
              <a:buSzPct val="145000"/>
              <a:buFontTx/>
              <a:defRPr sz="2600">
                <a:latin typeface="+mn-lt"/>
                <a:ea typeface="+mn-ea"/>
                <a:cs typeface="+mn-cs"/>
                <a:sym typeface="Consolas"/>
              </a:defRPr>
            </a:pPr>
            <a:r>
              <a:t>Inspired Hadley Wickham to develop ‘ggplot2’ package for R</a:t>
            </a:r>
          </a:p>
        </p:txBody>
      </p:sp>
      <p:pic>
        <p:nvPicPr>
          <p:cNvPr id="282" name="Picture 3" descr="Picture 3"/>
          <p:cNvPicPr>
            <a:picLocks noChangeAspect="1"/>
          </p:cNvPicPr>
          <p:nvPr/>
        </p:nvPicPr>
        <p:blipFill>
          <a:blip r:embed="rId2">
            <a:extLst/>
          </a:blip>
          <a:stretch>
            <a:fillRect/>
          </a:stretch>
        </p:blipFill>
        <p:spPr>
          <a:xfrm>
            <a:off x="9540075" y="3298028"/>
            <a:ext cx="2733486" cy="370438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80808"/>
        </a:solidFill>
      </p:bgPr>
    </p:bg>
    <p:spTree>
      <p:nvGrpSpPr>
        <p:cNvPr id="1" name=""/>
        <p:cNvGrpSpPr/>
        <p:nvPr/>
      </p:nvGrpSpPr>
      <p:grpSpPr>
        <a:xfrm>
          <a:off x="0" y="0"/>
          <a:ext cx="0" cy="0"/>
          <a:chOff x="0" y="0"/>
          <a:chExt cx="0" cy="0"/>
        </a:xfrm>
      </p:grpSpPr>
      <p:sp>
        <p:nvSpPr>
          <p:cNvPr id="284" name="Content Placeholder 2"/>
          <p:cNvSpPr txBox="1"/>
          <p:nvPr>
            <p:ph type="body" sz="half" idx="1"/>
          </p:nvPr>
        </p:nvSpPr>
        <p:spPr>
          <a:xfrm>
            <a:off x="120251" y="2219495"/>
            <a:ext cx="5547104" cy="6436927"/>
          </a:xfrm>
          <a:prstGeom prst="rect">
            <a:avLst/>
          </a:prstGeom>
        </p:spPr>
        <p:txBody>
          <a:bodyPr/>
          <a:lstStyle/>
          <a:p>
            <a:pPr marL="471487" indent="-471487">
              <a:defRPr sz="3000">
                <a:solidFill>
                  <a:srgbClr val="F4FEFF"/>
                </a:solidFill>
              </a:defRPr>
            </a:pPr>
            <a:r>
              <a:t>What it needs to run:</a:t>
            </a:r>
          </a:p>
          <a:p>
            <a:pPr lvl="1" marL="928687" indent="-471487">
              <a:buChar char="•"/>
              <a:defRPr sz="2800">
                <a:solidFill>
                  <a:srgbClr val="F4FEFF"/>
                </a:solidFill>
              </a:defRPr>
            </a:pPr>
            <a:r>
              <a:t>A set of “</a:t>
            </a:r>
            <a:r>
              <a:rPr>
                <a:solidFill>
                  <a:srgbClr val="FF60DD"/>
                </a:solidFill>
              </a:rPr>
              <a:t>geometries</a:t>
            </a:r>
            <a:r>
              <a:t>” – i.e. how we represent our data – scatter, bar, histogram etc</a:t>
            </a:r>
          </a:p>
          <a:p>
            <a:pPr lvl="1" marL="928687" indent="-471487">
              <a:buChar char="•"/>
              <a:defRPr sz="2800">
                <a:solidFill>
                  <a:srgbClr val="F4FEFF"/>
                </a:solidFill>
              </a:defRPr>
            </a:pPr>
            <a:r>
              <a:t>A set of “</a:t>
            </a:r>
            <a:r>
              <a:rPr>
                <a:solidFill>
                  <a:srgbClr val="6AEFFF"/>
                </a:solidFill>
              </a:rPr>
              <a:t>aesthetics</a:t>
            </a:r>
            <a:r>
              <a:t>” – i.e. things we do to make our data more informative – change size, shape etc. of dots, bars etc.</a:t>
            </a:r>
          </a:p>
        </p:txBody>
      </p:sp>
      <p:sp>
        <p:nvSpPr>
          <p:cNvPr id="285" name="Title 1"/>
          <p:cNvSpPr txBox="1"/>
          <p:nvPr>
            <p:ph type="title"/>
          </p:nvPr>
        </p:nvSpPr>
        <p:spPr>
          <a:xfrm>
            <a:off x="2925496" y="340925"/>
            <a:ext cx="6521610" cy="1885246"/>
          </a:xfrm>
          <a:prstGeom prst="rect">
            <a:avLst/>
          </a:prstGeom>
        </p:spPr>
        <p:txBody>
          <a:bodyPr/>
          <a:lstStyle>
            <a:lvl1pPr>
              <a:defRPr>
                <a:solidFill>
                  <a:srgbClr val="8889A1"/>
                </a:solidFill>
              </a:defRPr>
            </a:lvl1pPr>
          </a:lstStyle>
          <a:p>
            <a:pPr/>
            <a:r>
              <a:t>Why ggplot2?</a:t>
            </a:r>
          </a:p>
        </p:txBody>
      </p:sp>
      <p:sp>
        <p:nvSpPr>
          <p:cNvPr id="286" name="badfit %&gt;%…"/>
          <p:cNvSpPr txBox="1"/>
          <p:nvPr/>
        </p:nvSpPr>
        <p:spPr>
          <a:xfrm>
            <a:off x="5598494" y="1530901"/>
            <a:ext cx="7141849" cy="72525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300"/>
            </a:pPr>
          </a:p>
          <a:p>
            <a:pPr algn="l">
              <a:defRPr sz="2300"/>
            </a:pPr>
          </a:p>
          <a:p>
            <a:pPr algn="l">
              <a:defRPr sz="2300"/>
            </a:pPr>
            <a:r>
              <a:t>badfit %&gt;%</a:t>
            </a:r>
          </a:p>
          <a:p>
            <a:pPr algn="l">
              <a:defRPr sz="2300"/>
            </a:pPr>
          </a:p>
          <a:p>
            <a:pPr algn="l">
              <a:defRPr sz="2300"/>
            </a:pPr>
            <a:r>
              <a:t>  unnest(data) %&gt;% </a:t>
            </a:r>
          </a:p>
          <a:p>
            <a:pPr algn="l">
              <a:defRPr sz="2300"/>
            </a:pPr>
          </a:p>
          <a:p>
            <a:pPr algn="l">
              <a:defRPr sz="2300"/>
            </a:pPr>
            <a:r>
              <a:t>  ggplot(</a:t>
            </a:r>
            <a:r>
              <a:rPr>
                <a:solidFill>
                  <a:srgbClr val="49EBFF"/>
                </a:solidFill>
              </a:rPr>
              <a:t>aes(x = year, y = lifeExp, </a:t>
            </a:r>
            <a:endParaRPr>
              <a:solidFill>
                <a:srgbClr val="49EBFF"/>
              </a:solidFill>
            </a:endParaRPr>
          </a:p>
          <a:p>
            <a:pPr algn="l">
              <a:defRPr sz="2300"/>
            </a:pPr>
            <a:r>
              <a:rPr>
                <a:solidFill>
                  <a:srgbClr val="49EBFF"/>
                </a:solidFill>
              </a:rPr>
              <a:t>         colour = country)</a:t>
            </a:r>
            <a:r>
              <a:t>) +</a:t>
            </a:r>
          </a:p>
          <a:p>
            <a:pPr algn="l">
              <a:defRPr sz="2300"/>
            </a:pPr>
          </a:p>
          <a:p>
            <a:pPr algn="l">
              <a:defRPr sz="2300"/>
            </a:pPr>
            <a:r>
              <a:t>  </a:t>
            </a:r>
            <a:r>
              <a:rPr>
                <a:solidFill>
                  <a:srgbClr val="FF2FE1"/>
                </a:solidFill>
              </a:rPr>
              <a:t>geom_line()</a:t>
            </a:r>
            <a:r>
              <a:t> + </a:t>
            </a:r>
          </a:p>
          <a:p>
            <a:pPr algn="l">
              <a:defRPr sz="2300"/>
            </a:pPr>
          </a:p>
          <a:p>
            <a:pPr algn="l">
              <a:defRPr sz="2300"/>
            </a:pPr>
            <a:r>
              <a:t>  </a:t>
            </a:r>
            <a:r>
              <a:rPr>
                <a:solidFill>
                  <a:srgbClr val="39DBE6"/>
                </a:solidFill>
              </a:rPr>
              <a:t>xlab("Year") + </a:t>
            </a:r>
            <a:endParaRPr>
              <a:solidFill>
                <a:srgbClr val="39DBE6"/>
              </a:solidFill>
            </a:endParaRPr>
          </a:p>
          <a:p>
            <a:pPr algn="l">
              <a:defRPr sz="2300">
                <a:solidFill>
                  <a:srgbClr val="39DBE6"/>
                </a:solidFill>
              </a:defRPr>
            </a:pPr>
          </a:p>
          <a:p>
            <a:pPr algn="l">
              <a:defRPr sz="2300">
                <a:solidFill>
                  <a:srgbClr val="39DBE6"/>
                </a:solidFill>
              </a:defRPr>
            </a:pPr>
            <a:r>
              <a:t>  ylab("Life Expectancy in Years") + </a:t>
            </a:r>
          </a:p>
          <a:p>
            <a:pPr algn="l">
              <a:defRPr sz="2300">
                <a:solidFill>
                  <a:srgbClr val="39DBE6"/>
                </a:solidFill>
              </a:defRPr>
            </a:pPr>
          </a:p>
          <a:p>
            <a:pPr algn="l">
              <a:defRPr sz="2300">
                <a:solidFill>
                  <a:srgbClr val="39DBE6"/>
                </a:solidFill>
              </a:defRPr>
            </a:pPr>
            <a:r>
              <a:t>  scale_colour_manual(</a:t>
            </a:r>
          </a:p>
          <a:p>
            <a:pPr algn="l">
              <a:defRPr sz="2300">
                <a:solidFill>
                  <a:srgbClr val="39DBE6"/>
                </a:solidFill>
              </a:defRPr>
            </a:pPr>
            <a:r>
              <a:t>    name = "",  </a:t>
            </a:r>
          </a:p>
          <a:p>
            <a:pPr algn="l">
              <a:defRPr sz="2300">
                <a:solidFill>
                  <a:srgbClr val="39DBE6"/>
                </a:solidFill>
              </a:defRPr>
            </a:pPr>
            <a:r>
              <a:t>    values = cbbPalette[1:6] ) +</a:t>
            </a:r>
          </a:p>
          <a:p>
            <a:pPr algn="l">
              <a:defRPr sz="2300">
                <a:solidFill>
                  <a:srgbClr val="39DBE6"/>
                </a:solidFill>
              </a:defRPr>
            </a:pPr>
            <a:r>
              <a:t> </a:t>
            </a:r>
          </a:p>
          <a:p>
            <a:pPr algn="l">
              <a:defRPr sz="2300">
                <a:solidFill>
                  <a:srgbClr val="39DBE6"/>
                </a:solidFill>
              </a:defRPr>
            </a:pPr>
            <a:r>
              <a:t>  ggtitle("Life Expectancy for \n </a:t>
            </a:r>
          </a:p>
          <a:p>
            <a:pPr algn="l">
              <a:defRPr sz="2300">
                <a:solidFill>
                  <a:srgbClr val="39DBE6"/>
                </a:solidFill>
              </a:defRPr>
            </a:pPr>
            <a:r>
              <a:t>           Worst Fitting Models Over Time")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itle 1"/>
          <p:cNvSpPr txBox="1"/>
          <p:nvPr>
            <p:ph type="title"/>
          </p:nvPr>
        </p:nvSpPr>
        <p:spPr>
          <a:prstGeom prst="rect">
            <a:avLst/>
          </a:prstGeom>
        </p:spPr>
        <p:txBody>
          <a:bodyPr/>
          <a:lstStyle>
            <a:lvl1pPr>
              <a:defRPr sz="4900">
                <a:solidFill>
                  <a:srgbClr val="4B79C5"/>
                </a:solidFill>
              </a:defRPr>
            </a:lvl1pPr>
          </a:lstStyle>
          <a:p>
            <a:pPr/>
            <a:r>
              <a:t>Things to be aware of (before you get your data)</a:t>
            </a:r>
          </a:p>
        </p:txBody>
      </p:sp>
      <p:sp>
        <p:nvSpPr>
          <p:cNvPr id="289" name="Content Placeholder 2"/>
          <p:cNvSpPr txBox="1"/>
          <p:nvPr>
            <p:ph type="body" idx="1"/>
          </p:nvPr>
        </p:nvSpPr>
        <p:spPr>
          <a:xfrm>
            <a:off x="650239" y="2292992"/>
            <a:ext cx="11704322" cy="6436927"/>
          </a:xfrm>
          <a:prstGeom prst="rect">
            <a:avLst/>
          </a:prstGeom>
        </p:spPr>
        <p:txBody>
          <a:bodyPr/>
          <a:lstStyle/>
          <a:p>
            <a:pPr marL="471487" indent="-471487">
              <a:defRPr sz="3500"/>
            </a:pPr>
            <a:r>
              <a:t>Short vs long format</a:t>
            </a:r>
          </a:p>
          <a:p>
            <a:pPr marL="471487" indent="-471487">
              <a:defRPr sz="3500"/>
            </a:pPr>
            <a:r>
              <a:t>ggplot likes data frames tibbles </a:t>
            </a:r>
          </a:p>
        </p:txBody>
      </p:sp>
      <p:pic>
        <p:nvPicPr>
          <p:cNvPr id="290" name="Screen Shot 2019-04-07 at 7.19.13 pm.png" descr="Screen Shot 2019-04-07 at 7.19.13 pm.png"/>
          <p:cNvPicPr>
            <a:picLocks noChangeAspect="1"/>
          </p:cNvPicPr>
          <p:nvPr/>
        </p:nvPicPr>
        <p:blipFill>
          <a:blip r:embed="rId2">
            <a:extLst/>
          </a:blip>
          <a:stretch>
            <a:fillRect/>
          </a:stretch>
        </p:blipFill>
        <p:spPr>
          <a:xfrm>
            <a:off x="411310" y="3876140"/>
            <a:ext cx="12182180" cy="450314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92" name="Content Placeholder 2"/>
          <p:cNvSpPr txBox="1"/>
          <p:nvPr>
            <p:ph type="body" idx="1"/>
          </p:nvPr>
        </p:nvSpPr>
        <p:spPr>
          <a:xfrm>
            <a:off x="3222314" y="4309343"/>
            <a:ext cx="7140895" cy="7549984"/>
          </a:xfrm>
          <a:prstGeom prst="rect">
            <a:avLst/>
          </a:prstGeom>
        </p:spPr>
        <p:txBody>
          <a:bodyPr/>
          <a:lstStyle>
            <a:lvl1pPr marL="0" indent="0">
              <a:spcBef>
                <a:spcPts val="1100"/>
              </a:spcBef>
              <a:buSzTx/>
              <a:buNone/>
              <a:defRPr sz="4800">
                <a:solidFill>
                  <a:srgbClr val="FFFFFF"/>
                </a:solidFill>
              </a:defRPr>
            </a:lvl1pPr>
          </a:lstStyle>
          <a:p>
            <a:pPr/>
            <a:r>
              <a:t>ggplot uses layers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itle 1"/>
          <p:cNvSpPr txBox="1"/>
          <p:nvPr>
            <p:ph type="title"/>
          </p:nvPr>
        </p:nvSpPr>
        <p:spPr>
          <a:xfrm>
            <a:off x="650239" y="133307"/>
            <a:ext cx="11704322" cy="1625601"/>
          </a:xfrm>
          <a:prstGeom prst="rect">
            <a:avLst/>
          </a:prstGeom>
        </p:spPr>
        <p:txBody>
          <a:bodyPr/>
          <a:lstStyle>
            <a:lvl1pPr>
              <a:defRPr>
                <a:solidFill>
                  <a:srgbClr val="2C8193"/>
                </a:solidFill>
                <a:latin typeface="Optima"/>
                <a:ea typeface="Optima"/>
                <a:cs typeface="Optima"/>
                <a:sym typeface="Optima"/>
              </a:defRPr>
            </a:lvl1pPr>
          </a:lstStyle>
          <a:p>
            <a:pPr/>
            <a:r>
              <a:t>1. The basics - layers</a:t>
            </a:r>
          </a:p>
        </p:txBody>
      </p:sp>
      <p:pic>
        <p:nvPicPr>
          <p:cNvPr id="295" name="Picture 3" descr="Picture 3"/>
          <p:cNvPicPr>
            <a:picLocks noChangeAspect="1"/>
          </p:cNvPicPr>
          <p:nvPr/>
        </p:nvPicPr>
        <p:blipFill>
          <a:blip r:embed="rId2">
            <a:extLst/>
          </a:blip>
          <a:stretch>
            <a:fillRect/>
          </a:stretch>
        </p:blipFill>
        <p:spPr>
          <a:xfrm>
            <a:off x="943392" y="3488200"/>
            <a:ext cx="5930320" cy="5506726"/>
          </a:xfrm>
          <a:prstGeom prst="rect">
            <a:avLst/>
          </a:prstGeom>
          <a:ln w="12700">
            <a:miter lim="400000"/>
          </a:ln>
        </p:spPr>
      </p:pic>
      <p:sp>
        <p:nvSpPr>
          <p:cNvPr id="296" name="TextBox 4"/>
          <p:cNvSpPr txBox="1"/>
          <p:nvPr/>
        </p:nvSpPr>
        <p:spPr>
          <a:xfrm>
            <a:off x="7539663" y="3495391"/>
            <a:ext cx="4058080" cy="4335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650240">
              <a:defRPr>
                <a:solidFill>
                  <a:srgbClr val="3366FF"/>
                </a:solidFill>
              </a:defRPr>
            </a:pPr>
            <a:r>
              <a:t>data</a:t>
            </a:r>
            <a:r>
              <a:rPr>
                <a:solidFill>
                  <a:srgbClr val="000000"/>
                </a:solidFill>
              </a:rPr>
              <a:t> (cake)</a:t>
            </a:r>
          </a:p>
        </p:txBody>
      </p:sp>
      <p:sp>
        <p:nvSpPr>
          <p:cNvPr id="297" name="TextBox 6"/>
          <p:cNvSpPr txBox="1"/>
          <p:nvPr/>
        </p:nvSpPr>
        <p:spPr>
          <a:xfrm>
            <a:off x="7528029" y="4304420"/>
            <a:ext cx="4994558" cy="114476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650240">
              <a:defRPr>
                <a:solidFill>
                  <a:srgbClr val="3366FF"/>
                </a:solidFill>
              </a:defRPr>
            </a:pPr>
            <a:r>
              <a:t>asethetics</a:t>
            </a:r>
            <a:r>
              <a:rPr>
                <a:solidFill>
                  <a:srgbClr val="000000"/>
                </a:solidFill>
              </a:rPr>
              <a:t> - x, y, size, shape, colour (colours of icing, shape of cake)</a:t>
            </a:r>
          </a:p>
        </p:txBody>
      </p:sp>
      <p:sp>
        <p:nvSpPr>
          <p:cNvPr id="298" name="TextBox 7"/>
          <p:cNvSpPr txBox="1"/>
          <p:nvPr/>
        </p:nvSpPr>
        <p:spPr>
          <a:xfrm>
            <a:off x="7528029" y="5824650"/>
            <a:ext cx="4994558" cy="11447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650240">
              <a:defRPr>
                <a:solidFill>
                  <a:srgbClr val="3366FF"/>
                </a:solidFill>
              </a:defRPr>
            </a:pPr>
            <a:r>
              <a:t>geometries</a:t>
            </a:r>
            <a:r>
              <a:rPr>
                <a:solidFill>
                  <a:srgbClr val="000000"/>
                </a:solidFill>
              </a:rPr>
              <a:t> points, line, bar, text (layers of cake) – </a:t>
            </a:r>
            <a:r>
              <a:rPr>
                <a:solidFill>
                  <a:srgbClr val="000000"/>
                </a:solidFill>
              </a:rPr>
              <a:t>these also have aesthetics</a:t>
            </a:r>
          </a:p>
        </p:txBody>
      </p:sp>
      <p:sp>
        <p:nvSpPr>
          <p:cNvPr id="299" name="TextBox 8"/>
          <p:cNvSpPr txBox="1"/>
          <p:nvPr/>
        </p:nvSpPr>
        <p:spPr>
          <a:xfrm>
            <a:off x="7528029" y="7344880"/>
            <a:ext cx="4994558" cy="11447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650240">
              <a:defRPr>
                <a:solidFill>
                  <a:srgbClr val="3366FF"/>
                </a:solidFill>
              </a:defRPr>
            </a:pPr>
            <a:r>
              <a:t>statistics</a:t>
            </a:r>
            <a:r>
              <a:rPr>
                <a:solidFill>
                  <a:srgbClr val="000000"/>
                </a:solidFill>
              </a:rPr>
              <a:t>  - regression line, binning, confidence intervals (garnish)</a:t>
            </a:r>
          </a:p>
        </p:txBody>
      </p:sp>
      <p:sp>
        <p:nvSpPr>
          <p:cNvPr id="300" name="ggplot2 uses layers – keep adding until you like plot"/>
          <p:cNvSpPr txBox="1"/>
          <p:nvPr/>
        </p:nvSpPr>
        <p:spPr>
          <a:xfrm>
            <a:off x="938012" y="1845080"/>
            <a:ext cx="8851636" cy="10205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650240">
              <a:spcBef>
                <a:spcPts val="1000"/>
              </a:spcBef>
              <a:buFont typeface="Consolas"/>
              <a:defRPr sz="3300">
                <a:solidFill>
                  <a:srgbClr val="000000"/>
                </a:solidFill>
              </a:defRPr>
            </a:pPr>
            <a:r>
              <a:t>ggplot2 uses </a:t>
            </a:r>
            <a:r>
              <a:rPr>
                <a:solidFill>
                  <a:srgbClr val="3366FF"/>
                </a:solidFill>
              </a:rPr>
              <a:t>layers</a:t>
            </a:r>
            <a:r>
              <a:t> – keep adding until you like plot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Make sure your R is looking in the right place!"/>
          <p:cNvSpPr txBox="1"/>
          <p:nvPr>
            <p:ph type="title"/>
          </p:nvPr>
        </p:nvSpPr>
        <p:spPr>
          <a:xfrm>
            <a:off x="525196" y="125025"/>
            <a:ext cx="6521610" cy="1885246"/>
          </a:xfrm>
          <a:prstGeom prst="rect">
            <a:avLst/>
          </a:prstGeom>
        </p:spPr>
        <p:txBody>
          <a:bodyPr/>
          <a:lstStyle>
            <a:lvl1pPr algn="ctr">
              <a:defRPr sz="3900">
                <a:solidFill>
                  <a:srgbClr val="2C8193"/>
                </a:solidFill>
              </a:defRPr>
            </a:lvl1pPr>
          </a:lstStyle>
          <a:p>
            <a:pPr/>
            <a:r>
              <a:t>Make sure your R is looking in the right place!</a:t>
            </a:r>
          </a:p>
        </p:txBody>
      </p:sp>
      <p:sp>
        <p:nvSpPr>
          <p:cNvPr id="175" name="Open the R Markdown document you are working with…"/>
          <p:cNvSpPr txBox="1"/>
          <p:nvPr/>
        </p:nvSpPr>
        <p:spPr>
          <a:xfrm>
            <a:off x="614970" y="1844541"/>
            <a:ext cx="7104570" cy="657568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421922" indent="-421922" algn="l" defTabSz="1300480">
              <a:lnSpc>
                <a:spcPct val="90000"/>
              </a:lnSpc>
              <a:spcBef>
                <a:spcPts val="1400"/>
              </a:spcBef>
              <a:buSzPct val="100000"/>
              <a:buAutoNum type="arabicPeriod" startAt="1"/>
              <a:defRPr sz="2300">
                <a:solidFill>
                  <a:srgbClr val="000000"/>
                </a:solidFill>
              </a:defRPr>
            </a:pPr>
            <a:r>
              <a:t>Open the R Markdown document you are working with</a:t>
            </a:r>
          </a:p>
          <a:p>
            <a:pPr algn="l" defTabSz="1300480">
              <a:lnSpc>
                <a:spcPct val="90000"/>
              </a:lnSpc>
              <a:spcBef>
                <a:spcPts val="1400"/>
              </a:spcBef>
              <a:defRPr sz="2300">
                <a:solidFill>
                  <a:srgbClr val="000000"/>
                </a:solidFill>
              </a:defRPr>
            </a:pPr>
            <a:r>
              <a:t>2. Set your working directory (the place where R studio looks for files)</a:t>
            </a:r>
          </a:p>
          <a:p>
            <a:pPr algn="l" defTabSz="1300480">
              <a:lnSpc>
                <a:spcPct val="90000"/>
              </a:lnSpc>
              <a:spcBef>
                <a:spcPts val="1400"/>
              </a:spcBef>
              <a:defRPr sz="2000" u="sng">
                <a:solidFill>
                  <a:srgbClr val="000000"/>
                </a:solidFill>
              </a:defRPr>
            </a:pPr>
            <a:r>
              <a:t>FAQs</a:t>
            </a:r>
            <a:r>
              <a:rPr u="none"/>
              <a:t> </a:t>
            </a:r>
            <a:endParaRPr u="none"/>
          </a:p>
          <a:p>
            <a:pPr lvl="1" marL="770113" indent="-300213" algn="l" defTabSz="1300480">
              <a:lnSpc>
                <a:spcPct val="90000"/>
              </a:lnSpc>
              <a:spcBef>
                <a:spcPts val="1400"/>
              </a:spcBef>
              <a:buSzPct val="75000"/>
              <a:buChar char="-"/>
              <a:defRPr sz="1800">
                <a:solidFill>
                  <a:srgbClr val="B40D36"/>
                </a:solidFill>
              </a:defRPr>
            </a:pPr>
            <a:r>
              <a:t>What is a working directory? </a:t>
            </a:r>
          </a:p>
          <a:p>
            <a:pPr lvl="2" marL="1240013" indent="-300213" algn="l" defTabSz="1300480">
              <a:lnSpc>
                <a:spcPct val="90000"/>
              </a:lnSpc>
              <a:spcBef>
                <a:spcPts val="1400"/>
              </a:spcBef>
              <a:buSzPct val="75000"/>
              <a:buChar char="-"/>
              <a:defRPr sz="1800">
                <a:solidFill>
                  <a:srgbClr val="000000"/>
                </a:solidFill>
              </a:defRPr>
            </a:pPr>
            <a:r>
              <a:t>It is the place R looks when it is loading stuff</a:t>
            </a:r>
          </a:p>
          <a:p>
            <a:pPr lvl="2" marL="1240013" indent="-300213" algn="l" defTabSz="1300480">
              <a:lnSpc>
                <a:spcPct val="90000"/>
              </a:lnSpc>
              <a:spcBef>
                <a:spcPts val="1400"/>
              </a:spcBef>
              <a:buSzPct val="75000"/>
              <a:buChar char="-"/>
              <a:defRPr sz="1800">
                <a:solidFill>
                  <a:srgbClr val="000000"/>
                </a:solidFill>
              </a:defRPr>
            </a:pPr>
            <a:r>
              <a:t>So if you have opened an R Markdown file and you want to load some data, R studio needs to be looking in this directory</a:t>
            </a:r>
          </a:p>
          <a:p>
            <a:pPr algn="l" defTabSz="1300480">
              <a:lnSpc>
                <a:spcPct val="90000"/>
              </a:lnSpc>
              <a:spcBef>
                <a:spcPts val="1400"/>
              </a:spcBef>
              <a:defRPr sz="1800">
                <a:solidFill>
                  <a:srgbClr val="000000"/>
                </a:solidFill>
              </a:defRPr>
            </a:pPr>
            <a:r>
              <a:t>   - </a:t>
            </a:r>
            <a:r>
              <a:rPr>
                <a:solidFill>
                  <a:srgbClr val="B40D36"/>
                </a:solidFill>
              </a:rPr>
              <a:t>How do I set my working directory?</a:t>
            </a:r>
            <a:endParaRPr>
              <a:solidFill>
                <a:srgbClr val="B40D36"/>
              </a:solidFill>
            </a:endParaRPr>
          </a:p>
          <a:p>
            <a:pPr lvl="3" indent="0" algn="l" defTabSz="1300480">
              <a:lnSpc>
                <a:spcPct val="90000"/>
              </a:lnSpc>
              <a:spcBef>
                <a:spcPts val="1400"/>
              </a:spcBef>
              <a:defRPr sz="2000">
                <a:solidFill>
                  <a:srgbClr val="000000"/>
                </a:solidFill>
              </a:defRPr>
            </a:pPr>
            <a:r>
              <a:t>      - Session &gt; Set Working Directory &gt; Choose Directory </a:t>
            </a:r>
          </a:p>
          <a:p>
            <a:pPr lvl="3" marL="1644650" indent="-234950" algn="l" defTabSz="1300480">
              <a:lnSpc>
                <a:spcPct val="90000"/>
              </a:lnSpc>
              <a:spcBef>
                <a:spcPts val="1400"/>
              </a:spcBef>
              <a:buSzPct val="75000"/>
              <a:buChar char="•"/>
              <a:defRPr sz="1800">
                <a:solidFill>
                  <a:srgbClr val="000000"/>
                </a:solidFill>
              </a:defRPr>
            </a:pPr>
            <a:r>
              <a:t>Make sure you are in the right FOLDER (you don’t choose a file) and click ok if you are in the right place</a:t>
            </a:r>
          </a:p>
          <a:p>
            <a:pPr lvl="6" indent="0" algn="l" defTabSz="1300480">
              <a:lnSpc>
                <a:spcPct val="90000"/>
              </a:lnSpc>
              <a:spcBef>
                <a:spcPts val="1400"/>
              </a:spcBef>
              <a:defRPr sz="1800">
                <a:solidFill>
                  <a:srgbClr val="000000"/>
                </a:solidFill>
              </a:defRPr>
            </a:pPr>
            <a:r>
              <a:t>     </a:t>
            </a:r>
            <a:r>
              <a:rPr sz="2600"/>
              <a:t>OR</a:t>
            </a:r>
            <a:r>
              <a:t> </a:t>
            </a:r>
          </a:p>
        </p:txBody>
      </p:sp>
      <p:pic>
        <p:nvPicPr>
          <p:cNvPr id="176" name="Screen Shot 2019-03-26 at 9.12.15 pm.png" descr="Screen Shot 2019-03-26 at 9.12.15 pm.png"/>
          <p:cNvPicPr>
            <a:picLocks noChangeAspect="1"/>
          </p:cNvPicPr>
          <p:nvPr/>
        </p:nvPicPr>
        <p:blipFill>
          <a:blip r:embed="rId2">
            <a:extLst/>
          </a:blip>
          <a:stretch>
            <a:fillRect/>
          </a:stretch>
        </p:blipFill>
        <p:spPr>
          <a:xfrm>
            <a:off x="7739098" y="4635079"/>
            <a:ext cx="5213921" cy="3583184"/>
          </a:xfrm>
          <a:prstGeom prst="rect">
            <a:avLst/>
          </a:prstGeom>
          <a:ln w="12700">
            <a:miter lim="400000"/>
          </a:ln>
        </p:spPr>
      </p:pic>
      <p:sp>
        <p:nvSpPr>
          <p:cNvPr id="177" name="- Session &gt; Set Working Directory &gt; To Source File Location…"/>
          <p:cNvSpPr txBox="1"/>
          <p:nvPr/>
        </p:nvSpPr>
        <p:spPr>
          <a:xfrm>
            <a:off x="124164" y="8329850"/>
            <a:ext cx="9808419" cy="104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6" indent="0" algn="l" defTabSz="1300480">
              <a:lnSpc>
                <a:spcPct val="90000"/>
              </a:lnSpc>
              <a:spcBef>
                <a:spcPts val="1400"/>
              </a:spcBef>
              <a:defRPr sz="2100">
                <a:solidFill>
                  <a:srgbClr val="000000"/>
                </a:solidFill>
              </a:defRPr>
            </a:pPr>
            <a:r>
              <a:t>   - Session &gt; Set Working Directory &gt; To Source File Location</a:t>
            </a:r>
          </a:p>
          <a:p>
            <a:pPr lvl="3" marL="1644650" indent="-234950" algn="l" defTabSz="1300480">
              <a:lnSpc>
                <a:spcPct val="90000"/>
              </a:lnSpc>
              <a:spcBef>
                <a:spcPts val="1400"/>
              </a:spcBef>
              <a:buSzPct val="75000"/>
              <a:buChar char="•"/>
              <a:defRPr sz="1800">
                <a:solidFill>
                  <a:srgbClr val="000000"/>
                </a:solidFill>
              </a:defRPr>
            </a:pPr>
            <a:r>
              <a:t>Will do this to the same place where your R markdown file is….but the data needs to be in the SAME folder)</a:t>
            </a:r>
          </a:p>
        </p:txBody>
      </p:sp>
      <p:pic>
        <p:nvPicPr>
          <p:cNvPr id="178" name="kimmyk_spying.gif" descr="kimmyk_spying.gif"/>
          <p:cNvPicPr>
            <a:picLocks noChangeAspect="0"/>
          </p:cNvPicPr>
          <p:nvPr/>
        </p:nvPicPr>
        <p:blipFill>
          <a:blip r:embed="rId3">
            <a:extLst/>
          </a:blip>
          <a:stretch>
            <a:fillRect/>
          </a:stretch>
        </p:blipFill>
        <p:spPr>
          <a:xfrm>
            <a:off x="7731847" y="627819"/>
            <a:ext cx="4573389" cy="3309689"/>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itle 1"/>
          <p:cNvSpPr txBox="1"/>
          <p:nvPr>
            <p:ph type="title"/>
          </p:nvPr>
        </p:nvSpPr>
        <p:spPr>
          <a:xfrm>
            <a:off x="-1" y="-49329"/>
            <a:ext cx="13198731" cy="1625601"/>
          </a:xfrm>
          <a:prstGeom prst="rect">
            <a:avLst/>
          </a:prstGeom>
        </p:spPr>
        <p:txBody>
          <a:bodyPr/>
          <a:lstStyle/>
          <a:p>
            <a:pPr>
              <a:defRPr sz="4000">
                <a:solidFill>
                  <a:srgbClr val="2C8193"/>
                </a:solidFill>
                <a:latin typeface="Optima"/>
                <a:ea typeface="Optima"/>
                <a:cs typeface="Optima"/>
                <a:sym typeface="Optima"/>
              </a:defRPr>
            </a:pPr>
            <a:r>
              <a:t>Let’s start with the ingredients for the cake</a:t>
            </a:r>
            <a:br/>
            <a:r>
              <a:t>(load data)</a:t>
            </a:r>
          </a:p>
        </p:txBody>
      </p:sp>
      <p:pic>
        <p:nvPicPr>
          <p:cNvPr id="303" name="Screen Shot 2019-03-30 at 2.59.14 pm.png" descr="Screen Shot 2019-03-30 at 2.59.14 pm.png"/>
          <p:cNvPicPr>
            <a:picLocks noChangeAspect="1"/>
          </p:cNvPicPr>
          <p:nvPr/>
        </p:nvPicPr>
        <p:blipFill>
          <a:blip r:embed="rId2">
            <a:extLst/>
          </a:blip>
          <a:stretch>
            <a:fillRect/>
          </a:stretch>
        </p:blipFill>
        <p:spPr>
          <a:xfrm>
            <a:off x="308176" y="1292189"/>
            <a:ext cx="10179477" cy="8200135"/>
          </a:xfrm>
          <a:prstGeom prst="rect">
            <a:avLst/>
          </a:prstGeom>
          <a:ln w="12700">
            <a:miter lim="400000"/>
          </a:ln>
        </p:spPr>
      </p:pic>
      <p:sp>
        <p:nvSpPr>
          <p:cNvPr id="304" name="TextBox 7"/>
          <p:cNvSpPr txBox="1"/>
          <p:nvPr/>
        </p:nvSpPr>
        <p:spPr>
          <a:xfrm>
            <a:off x="4161035" y="3615642"/>
            <a:ext cx="5506054" cy="540761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61156" indent="-361156" algn="l" defTabSz="650240">
              <a:buSzPct val="145000"/>
              <a:buChar char="•"/>
              <a:defRPr sz="2600">
                <a:solidFill>
                  <a:srgbClr val="000000"/>
                </a:solidFill>
              </a:defRPr>
            </a:pPr>
          </a:p>
          <a:p>
            <a:pPr marL="361156" indent="-361156" algn="l" defTabSz="650240">
              <a:buSzPct val="145000"/>
              <a:buChar char="•"/>
              <a:defRPr sz="2600">
                <a:solidFill>
                  <a:srgbClr val="000000"/>
                </a:solidFill>
              </a:defRPr>
            </a:pPr>
            <a:r>
              <a:t>ggplot(data)</a:t>
            </a:r>
            <a:r>
              <a:t> tells ggplot2 you want to use the data frame called “data”</a:t>
            </a:r>
          </a:p>
          <a:p>
            <a:pPr marL="361156" indent="-361156" algn="l" defTabSz="650240">
              <a:buSzPct val="145000"/>
              <a:buChar char="•"/>
              <a:defRPr sz="2600">
                <a:solidFill>
                  <a:srgbClr val="000000"/>
                </a:solidFill>
              </a:defRPr>
            </a:pPr>
          </a:p>
          <a:p>
            <a:pPr marL="361156" indent="-361156" algn="l" defTabSz="650240">
              <a:buSzPct val="145000"/>
              <a:buChar char="•"/>
              <a:defRPr sz="2600">
                <a:solidFill>
                  <a:srgbClr val="000000"/>
                </a:solidFill>
              </a:defRPr>
            </a:pPr>
            <a:r>
              <a:t>It doesn’t give you a plot (just grey box) because you haven’t said what  columns you want to plot yet!</a:t>
            </a:r>
          </a:p>
          <a:p>
            <a:pPr marL="361156" indent="-361156" algn="l" defTabSz="650240">
              <a:buSzPct val="145000"/>
              <a:buChar char="•"/>
              <a:defRPr sz="2600">
                <a:solidFill>
                  <a:srgbClr val="000000"/>
                </a:solidFill>
              </a:defRPr>
            </a:pPr>
          </a:p>
          <a:p>
            <a:pPr lvl="1" marL="805656" indent="-361156" algn="l" defTabSz="650240">
              <a:buSzPct val="145000"/>
              <a:buChar char="•"/>
              <a:defRPr sz="2600">
                <a:solidFill>
                  <a:srgbClr val="000000"/>
                </a:solidFill>
              </a:defRPr>
            </a:pPr>
            <a:r>
              <a:t>Waiting for aesthetics - shape of cake, size of cake, colour, how many layers</a:t>
            </a:r>
          </a:p>
        </p:txBody>
      </p:sp>
      <p:sp>
        <p:nvSpPr>
          <p:cNvPr id="305" name="This first layer is the data"/>
          <p:cNvSpPr txBox="1"/>
          <p:nvPr/>
        </p:nvSpPr>
        <p:spPr>
          <a:xfrm>
            <a:off x="3629515" y="2329593"/>
            <a:ext cx="5379121" cy="8071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650240">
              <a:defRPr sz="2600">
                <a:solidFill>
                  <a:srgbClr val="B40D36"/>
                </a:solidFill>
              </a:defRPr>
            </a:lvl1pPr>
          </a:lstStyle>
          <a:p>
            <a:pPr/>
            <a:r>
              <a:t>This first layer is the data</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Screen Shot 2019-04-07 at 7.21.53 pm.png" descr="Screen Shot 2019-04-07 at 7.21.53 pm.png"/>
          <p:cNvPicPr>
            <a:picLocks noChangeAspect="1"/>
          </p:cNvPicPr>
          <p:nvPr/>
        </p:nvPicPr>
        <p:blipFill>
          <a:blip r:embed="rId2">
            <a:extLst/>
          </a:blip>
          <a:stretch>
            <a:fillRect/>
          </a:stretch>
        </p:blipFill>
        <p:spPr>
          <a:xfrm>
            <a:off x="200531" y="1541856"/>
            <a:ext cx="9391481" cy="8070522"/>
          </a:xfrm>
          <a:prstGeom prst="rect">
            <a:avLst/>
          </a:prstGeom>
          <a:ln w="12700">
            <a:miter lim="400000"/>
          </a:ln>
        </p:spPr>
      </p:pic>
      <p:sp>
        <p:nvSpPr>
          <p:cNvPr id="308" name="Title 1"/>
          <p:cNvSpPr txBox="1"/>
          <p:nvPr>
            <p:ph type="title"/>
          </p:nvPr>
        </p:nvSpPr>
        <p:spPr>
          <a:xfrm>
            <a:off x="495866" y="6389"/>
            <a:ext cx="11704322" cy="1625601"/>
          </a:xfrm>
          <a:prstGeom prst="rect">
            <a:avLst/>
          </a:prstGeom>
        </p:spPr>
        <p:txBody>
          <a:bodyPr/>
          <a:lstStyle/>
          <a:p>
            <a:pPr>
              <a:defRPr sz="4400">
                <a:solidFill>
                  <a:srgbClr val="2C8193"/>
                </a:solidFill>
                <a:latin typeface="Optima"/>
                <a:ea typeface="Optima"/>
                <a:cs typeface="Optima"/>
                <a:sym typeface="Optima"/>
              </a:defRPr>
            </a:pPr>
            <a:r>
              <a:t>Let’s start with the data/cake</a:t>
            </a:r>
            <a:br/>
            <a:r>
              <a:t>(what kind of cake?)</a:t>
            </a:r>
          </a:p>
        </p:txBody>
      </p:sp>
      <p:pic>
        <p:nvPicPr>
          <p:cNvPr id="309" name="Picture 4" descr="Picture 4"/>
          <p:cNvPicPr>
            <a:picLocks noChangeAspect="1"/>
          </p:cNvPicPr>
          <p:nvPr/>
        </p:nvPicPr>
        <p:blipFill>
          <a:blip r:embed="rId3">
            <a:extLst/>
          </a:blip>
          <a:stretch>
            <a:fillRect/>
          </a:stretch>
        </p:blipFill>
        <p:spPr>
          <a:xfrm>
            <a:off x="7813817" y="5342081"/>
            <a:ext cx="4155297" cy="3424139"/>
          </a:xfrm>
          <a:prstGeom prst="rect">
            <a:avLst/>
          </a:prstGeom>
          <a:ln w="12700">
            <a:miter lim="400000"/>
          </a:ln>
        </p:spPr>
      </p:pic>
      <p:sp>
        <p:nvSpPr>
          <p:cNvPr id="310" name="ggplot(data, aes(x = trial, y = RT))"/>
          <p:cNvSpPr txBox="1"/>
          <p:nvPr/>
        </p:nvSpPr>
        <p:spPr>
          <a:xfrm>
            <a:off x="1518148" y="4641570"/>
            <a:ext cx="9968504" cy="4704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900">
                <a:solidFill>
                  <a:srgbClr val="0C0D0D"/>
                </a:solidFill>
              </a:defRPr>
            </a:lvl1pPr>
          </a:lstStyle>
          <a:p>
            <a:pPr/>
            <a:r>
              <a:t>ggplot(data, aes(x = trial, y = RT))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itle 1"/>
          <p:cNvSpPr txBox="1"/>
          <p:nvPr>
            <p:ph type="title"/>
          </p:nvPr>
        </p:nvSpPr>
        <p:spPr>
          <a:prstGeom prst="rect">
            <a:avLst/>
          </a:prstGeom>
        </p:spPr>
        <p:txBody>
          <a:bodyPr/>
          <a:lstStyle>
            <a:lvl1pPr>
              <a:defRPr>
                <a:solidFill>
                  <a:srgbClr val="2C8193"/>
                </a:solidFill>
                <a:latin typeface="Optima"/>
                <a:ea typeface="Optima"/>
                <a:cs typeface="Optima"/>
                <a:sym typeface="Optima"/>
              </a:defRPr>
            </a:lvl1pPr>
          </a:lstStyle>
          <a:p>
            <a:pPr/>
            <a:r>
              <a:t>Aesthetic to data mapping (aes)</a:t>
            </a:r>
          </a:p>
        </p:txBody>
      </p:sp>
      <p:sp>
        <p:nvSpPr>
          <p:cNvPr id="313" name="TextBox 4"/>
          <p:cNvSpPr txBox="1"/>
          <p:nvPr/>
        </p:nvSpPr>
        <p:spPr>
          <a:xfrm>
            <a:off x="7597114" y="6839700"/>
            <a:ext cx="4058079" cy="4335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650240">
              <a:defRPr>
                <a:solidFill>
                  <a:srgbClr val="545454"/>
                </a:solidFill>
              </a:defRPr>
            </a:lvl1pPr>
          </a:lstStyle>
          <a:p>
            <a:pPr/>
            <a:r>
              <a:t>data (cake)</a:t>
            </a:r>
          </a:p>
        </p:txBody>
      </p:sp>
      <p:sp>
        <p:nvSpPr>
          <p:cNvPr id="314" name="TextBox 5"/>
          <p:cNvSpPr txBox="1"/>
          <p:nvPr/>
        </p:nvSpPr>
        <p:spPr>
          <a:xfrm>
            <a:off x="7597114" y="5930756"/>
            <a:ext cx="3812810" cy="7891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650240">
              <a:defRPr>
                <a:solidFill>
                  <a:srgbClr val="545454"/>
                </a:solidFill>
              </a:defRPr>
            </a:lvl1pPr>
          </a:lstStyle>
          <a:p>
            <a:pPr/>
            <a:r>
              <a:t>coordinate system(base)</a:t>
            </a:r>
          </a:p>
        </p:txBody>
      </p:sp>
      <p:sp>
        <p:nvSpPr>
          <p:cNvPr id="315" name="TextBox 6"/>
          <p:cNvSpPr txBox="1"/>
          <p:nvPr/>
        </p:nvSpPr>
        <p:spPr>
          <a:xfrm>
            <a:off x="7597114" y="4674207"/>
            <a:ext cx="4994558" cy="11447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650240">
              <a:defRPr>
                <a:solidFill>
                  <a:srgbClr val="932D3A"/>
                </a:solidFill>
              </a:defRPr>
            </a:lvl1pPr>
          </a:lstStyle>
          <a:p>
            <a:pPr/>
            <a:r>
              <a:t>asethetics - x, y, size, shape, colour (colours of icing, shape of cake)</a:t>
            </a:r>
          </a:p>
        </p:txBody>
      </p:sp>
      <p:pic>
        <p:nvPicPr>
          <p:cNvPr id="316" name="Picture 13" descr="Picture 13"/>
          <p:cNvPicPr>
            <a:picLocks noChangeAspect="1"/>
          </p:cNvPicPr>
          <p:nvPr/>
        </p:nvPicPr>
        <p:blipFill>
          <a:blip r:embed="rId2">
            <a:extLst/>
          </a:blip>
          <a:stretch>
            <a:fillRect/>
          </a:stretch>
        </p:blipFill>
        <p:spPr>
          <a:xfrm>
            <a:off x="248891" y="2715100"/>
            <a:ext cx="6906557" cy="4892145"/>
          </a:xfrm>
          <a:prstGeom prst="rect">
            <a:avLst/>
          </a:prstGeom>
          <a:ln w="12700">
            <a:miter lim="400000"/>
          </a:ln>
        </p:spPr>
      </p:pic>
      <p:sp>
        <p:nvSpPr>
          <p:cNvPr id="317" name="TextBox 17"/>
          <p:cNvSpPr txBox="1"/>
          <p:nvPr/>
        </p:nvSpPr>
        <p:spPr>
          <a:xfrm>
            <a:off x="7597114" y="3245663"/>
            <a:ext cx="4994558" cy="11447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650240">
              <a:defRPr>
                <a:solidFill>
                  <a:srgbClr val="545454"/>
                </a:solidFill>
              </a:defRPr>
            </a:lvl1pPr>
          </a:lstStyle>
          <a:p>
            <a:pPr/>
            <a:r>
              <a:t>statistics  - regression line, binning, confidence intervals (garnish)</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itle 1"/>
          <p:cNvSpPr txBox="1"/>
          <p:nvPr>
            <p:ph type="title"/>
          </p:nvPr>
        </p:nvSpPr>
        <p:spPr>
          <a:xfrm>
            <a:off x="650239" y="-72524"/>
            <a:ext cx="11704322" cy="1625601"/>
          </a:xfrm>
          <a:prstGeom prst="rect">
            <a:avLst/>
          </a:prstGeom>
        </p:spPr>
        <p:txBody>
          <a:bodyPr/>
          <a:lstStyle>
            <a:lvl1pPr>
              <a:defRPr sz="4900">
                <a:solidFill>
                  <a:srgbClr val="2C8193"/>
                </a:solidFill>
                <a:latin typeface="Optima"/>
                <a:ea typeface="Optima"/>
                <a:cs typeface="Optima"/>
                <a:sym typeface="Optima"/>
              </a:defRPr>
            </a:lvl1pPr>
          </a:lstStyle>
          <a:p>
            <a:pPr/>
            <a:r>
              <a:t>Aesthetic to data mapping (aes)</a:t>
            </a:r>
          </a:p>
        </p:txBody>
      </p:sp>
      <p:pic>
        <p:nvPicPr>
          <p:cNvPr id="320" name="aes.mov" descr="aes.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4657" y="1967021"/>
            <a:ext cx="15728512" cy="7743732"/>
          </a:xfrm>
          <a:prstGeom prst="rect">
            <a:avLst/>
          </a:prstGeom>
          <a:ln w="12700">
            <a:miter lim="400000"/>
          </a:ln>
        </p:spPr>
      </p:pic>
      <p:pic>
        <p:nvPicPr>
          <p:cNvPr id="321" name="Picture 4" descr="Picture 4"/>
          <p:cNvPicPr>
            <a:picLocks noChangeAspect="1"/>
          </p:cNvPicPr>
          <p:nvPr/>
        </p:nvPicPr>
        <p:blipFill>
          <a:blip r:embed="rId5">
            <a:extLst/>
          </a:blip>
          <a:stretch>
            <a:fillRect/>
          </a:stretch>
        </p:blipFill>
        <p:spPr>
          <a:xfrm>
            <a:off x="8147868" y="1398702"/>
            <a:ext cx="4479576" cy="317303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3049999" fill="hold"/>
                                        <p:tgtEl>
                                          <p:spTgt spid="32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20"/>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extBox 4"/>
          <p:cNvSpPr txBox="1"/>
          <p:nvPr/>
        </p:nvSpPr>
        <p:spPr>
          <a:xfrm>
            <a:off x="5963837" y="7967715"/>
            <a:ext cx="4058079" cy="4335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650240">
              <a:defRPr>
                <a:solidFill>
                  <a:srgbClr val="808080"/>
                </a:solidFill>
              </a:defRPr>
            </a:lvl1pPr>
          </a:lstStyle>
          <a:p>
            <a:pPr/>
            <a:r>
              <a:t>data (cake)</a:t>
            </a:r>
          </a:p>
        </p:txBody>
      </p:sp>
      <p:sp>
        <p:nvSpPr>
          <p:cNvPr id="324" name="TextBox 5"/>
          <p:cNvSpPr txBox="1"/>
          <p:nvPr/>
        </p:nvSpPr>
        <p:spPr>
          <a:xfrm>
            <a:off x="5949251" y="6938703"/>
            <a:ext cx="3812810" cy="7891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650240">
              <a:defRPr>
                <a:solidFill>
                  <a:srgbClr val="7F7F7F"/>
                </a:solidFill>
              </a:defRPr>
            </a:lvl1pPr>
          </a:lstStyle>
          <a:p>
            <a:pPr/>
            <a:r>
              <a:t>coordinate system(base)</a:t>
            </a:r>
          </a:p>
        </p:txBody>
      </p:sp>
      <p:sp>
        <p:nvSpPr>
          <p:cNvPr id="325" name="TextBox 6"/>
          <p:cNvSpPr txBox="1"/>
          <p:nvPr/>
        </p:nvSpPr>
        <p:spPr>
          <a:xfrm>
            <a:off x="6017862" y="5554091"/>
            <a:ext cx="4994558" cy="11447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650240">
              <a:defRPr>
                <a:solidFill>
                  <a:srgbClr val="7F7F7F"/>
                </a:solidFill>
              </a:defRPr>
            </a:lvl1pPr>
          </a:lstStyle>
          <a:p>
            <a:pPr/>
            <a:r>
              <a:t>asethetics - x, y, size, shape, colour (colours of icing, shape of cake)</a:t>
            </a:r>
          </a:p>
        </p:txBody>
      </p:sp>
      <p:sp>
        <p:nvSpPr>
          <p:cNvPr id="326" name="TextBox 14"/>
          <p:cNvSpPr txBox="1"/>
          <p:nvPr/>
        </p:nvSpPr>
        <p:spPr>
          <a:xfrm>
            <a:off x="6017862" y="3905070"/>
            <a:ext cx="4994558" cy="114476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gn="l" defTabSz="650240">
              <a:defRPr>
                <a:solidFill>
                  <a:srgbClr val="3366FF"/>
                </a:solidFill>
              </a:defRPr>
            </a:pPr>
            <a:r>
              <a:t>geometries</a:t>
            </a:r>
            <a:r>
              <a:rPr>
                <a:solidFill>
                  <a:srgbClr val="000000"/>
                </a:solidFill>
              </a:rPr>
              <a:t> points, line, bar, text (layers of cake) – </a:t>
            </a:r>
            <a:r>
              <a:rPr>
                <a:solidFill>
                  <a:srgbClr val="000000"/>
                </a:solidFill>
              </a:rPr>
              <a:t>these also have asthetics</a:t>
            </a:r>
          </a:p>
        </p:txBody>
      </p:sp>
      <p:pic>
        <p:nvPicPr>
          <p:cNvPr id="327" name="Picture 2" descr="Picture 2"/>
          <p:cNvPicPr>
            <a:picLocks noChangeAspect="1"/>
          </p:cNvPicPr>
          <p:nvPr/>
        </p:nvPicPr>
        <p:blipFill>
          <a:blip r:embed="rId2">
            <a:extLst/>
          </a:blip>
          <a:stretch>
            <a:fillRect/>
          </a:stretch>
        </p:blipFill>
        <p:spPr>
          <a:xfrm>
            <a:off x="993139" y="2829162"/>
            <a:ext cx="3464683" cy="5412658"/>
          </a:xfrm>
          <a:prstGeom prst="rect">
            <a:avLst/>
          </a:prstGeom>
          <a:ln w="12700">
            <a:miter lim="400000"/>
          </a:ln>
        </p:spPr>
      </p:pic>
      <p:sp>
        <p:nvSpPr>
          <p:cNvPr id="328" name="Title 1"/>
          <p:cNvSpPr txBox="1"/>
          <p:nvPr>
            <p:ph type="title"/>
          </p:nvPr>
        </p:nvSpPr>
        <p:spPr>
          <a:prstGeom prst="rect">
            <a:avLst/>
          </a:prstGeom>
        </p:spPr>
        <p:txBody>
          <a:bodyPr/>
          <a:lstStyle>
            <a:lvl1pPr>
              <a:defRPr>
                <a:solidFill>
                  <a:srgbClr val="2C8193"/>
                </a:solidFill>
                <a:latin typeface="Optima"/>
                <a:ea typeface="Optima"/>
                <a:cs typeface="Optima"/>
                <a:sym typeface="Optima"/>
              </a:defRPr>
            </a:lvl1pPr>
          </a:lstStyle>
          <a:p>
            <a:pPr/>
            <a:r>
              <a:t>Aesthetic to data mapping (aes)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tretch>
            <a:fillRect/>
          </a:stretch>
        </p:blipFill>
        <p:spPr>
          <a:xfrm>
            <a:off x="187767" y="1733995"/>
            <a:ext cx="12629266" cy="7794062"/>
          </a:xfrm>
          <a:prstGeom prst="rect">
            <a:avLst/>
          </a:prstGeom>
          <a:ln w="12700">
            <a:miter lim="400000"/>
          </a:ln>
        </p:spPr>
      </p:pic>
      <p:sp>
        <p:nvSpPr>
          <p:cNvPr id="331" name="data$conf &lt;- as.factor(data$conf) # convert data to a factor…"/>
          <p:cNvSpPr txBox="1"/>
          <p:nvPr/>
        </p:nvSpPr>
        <p:spPr>
          <a:xfrm>
            <a:off x="953947" y="1269199"/>
            <a:ext cx="10799349" cy="15205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500">
                <a:solidFill>
                  <a:srgbClr val="090909"/>
                </a:solidFill>
              </a:defRPr>
            </a:pPr>
            <a:r>
              <a:t>data$conf &lt;- as.factor(data$conf) # convert data to a factor </a:t>
            </a:r>
          </a:p>
          <a:p>
            <a:pPr algn="l">
              <a:defRPr sz="2500">
                <a:solidFill>
                  <a:srgbClr val="090909"/>
                </a:solidFill>
              </a:defRPr>
            </a:pPr>
          </a:p>
          <a:p>
            <a:pPr algn="l">
              <a:defRPr sz="2500">
                <a:solidFill>
                  <a:srgbClr val="090909"/>
                </a:solidFill>
              </a:defRPr>
            </a:pPr>
            <a:r>
              <a:t>ggplot(data, aes(x = trial, y = RT)) + </a:t>
            </a:r>
          </a:p>
          <a:p>
            <a:pPr algn="l">
              <a:defRPr sz="2500">
                <a:solidFill>
                  <a:srgbClr val="090909"/>
                </a:solidFill>
              </a:defRPr>
            </a:pPr>
            <a:r>
              <a:t>    geom_point((aes(colour = conf)))</a:t>
            </a:r>
          </a:p>
        </p:txBody>
      </p:sp>
      <p:sp>
        <p:nvSpPr>
          <p:cNvPr id="332" name="Title 1"/>
          <p:cNvSpPr txBox="1"/>
          <p:nvPr>
            <p:ph type="title"/>
          </p:nvPr>
        </p:nvSpPr>
        <p:spPr>
          <a:xfrm>
            <a:off x="501461" y="-158287"/>
            <a:ext cx="11704321" cy="1625601"/>
          </a:xfrm>
          <a:prstGeom prst="rect">
            <a:avLst/>
          </a:prstGeom>
        </p:spPr>
        <p:txBody>
          <a:bodyPr/>
          <a:lstStyle>
            <a:lvl1pPr>
              <a:defRPr sz="5600">
                <a:solidFill>
                  <a:srgbClr val="2C8193"/>
                </a:solidFill>
                <a:latin typeface="Optima"/>
                <a:ea typeface="Optima"/>
                <a:cs typeface="Optima"/>
                <a:sym typeface="Optima"/>
              </a:defRPr>
            </a:lvl1pPr>
          </a:lstStyle>
          <a:p>
            <a:pPr/>
            <a:r>
              <a:t>Aesthetic to data mapping (aes)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4" name="Image" descr="Image"/>
          <p:cNvPicPr>
            <a:picLocks noChangeAspect="1"/>
          </p:cNvPicPr>
          <p:nvPr/>
        </p:nvPicPr>
        <p:blipFill>
          <a:blip r:embed="rId2">
            <a:extLst/>
          </a:blip>
          <a:stretch>
            <a:fillRect/>
          </a:stretch>
        </p:blipFill>
        <p:spPr>
          <a:xfrm>
            <a:off x="223534" y="1756242"/>
            <a:ext cx="12557732" cy="7749915"/>
          </a:xfrm>
          <a:prstGeom prst="rect">
            <a:avLst/>
          </a:prstGeom>
          <a:ln w="12700">
            <a:miter lim="400000"/>
          </a:ln>
        </p:spPr>
      </p:pic>
      <p:sp>
        <p:nvSpPr>
          <p:cNvPr id="335" name="Title 1"/>
          <p:cNvSpPr txBox="1"/>
          <p:nvPr>
            <p:ph type="title"/>
          </p:nvPr>
        </p:nvSpPr>
        <p:spPr>
          <a:xfrm>
            <a:off x="467155" y="-3914"/>
            <a:ext cx="11704322" cy="1625601"/>
          </a:xfrm>
          <a:prstGeom prst="rect">
            <a:avLst/>
          </a:prstGeom>
        </p:spPr>
        <p:txBody>
          <a:bodyPr/>
          <a:lstStyle>
            <a:lvl1pPr>
              <a:defRPr b="1">
                <a:solidFill>
                  <a:srgbClr val="2C8193"/>
                </a:solidFill>
                <a:latin typeface="Optima"/>
                <a:ea typeface="Optima"/>
                <a:cs typeface="Optima"/>
                <a:sym typeface="Optima"/>
              </a:defRPr>
            </a:lvl1pPr>
          </a:lstStyle>
          <a:p>
            <a:pPr/>
            <a:r>
              <a:t>Colourblind palette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itle 1"/>
          <p:cNvSpPr txBox="1"/>
          <p:nvPr>
            <p:ph type="title"/>
          </p:nvPr>
        </p:nvSpPr>
        <p:spPr>
          <a:xfrm>
            <a:off x="650239" y="-1"/>
            <a:ext cx="11704322" cy="1625601"/>
          </a:xfrm>
          <a:prstGeom prst="rect">
            <a:avLst/>
          </a:prstGeom>
        </p:spPr>
        <p:txBody>
          <a:bodyPr/>
          <a:lstStyle>
            <a:lvl1pPr>
              <a:defRPr b="1">
                <a:solidFill>
                  <a:srgbClr val="2C8193"/>
                </a:solidFill>
                <a:latin typeface="Optima"/>
                <a:ea typeface="Optima"/>
                <a:cs typeface="Optima"/>
                <a:sym typeface="Optima"/>
              </a:defRPr>
            </a:lvl1pPr>
          </a:lstStyle>
          <a:p>
            <a:pPr/>
            <a:r>
              <a:t>Barplots - geom_bar()</a:t>
            </a:r>
          </a:p>
        </p:txBody>
      </p:sp>
      <p:pic>
        <p:nvPicPr>
          <p:cNvPr id="338" name="Image" descr="Image"/>
          <p:cNvPicPr>
            <a:picLocks noChangeAspect="1"/>
          </p:cNvPicPr>
          <p:nvPr/>
        </p:nvPicPr>
        <p:blipFill>
          <a:blip r:embed="rId2">
            <a:extLst/>
          </a:blip>
          <a:stretch>
            <a:fillRect/>
          </a:stretch>
        </p:blipFill>
        <p:spPr>
          <a:xfrm>
            <a:off x="565124" y="2150752"/>
            <a:ext cx="11375517" cy="702032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Image" descr="Image"/>
          <p:cNvPicPr>
            <a:picLocks noChangeAspect="1"/>
          </p:cNvPicPr>
          <p:nvPr/>
        </p:nvPicPr>
        <p:blipFill>
          <a:blip r:embed="rId2">
            <a:extLst/>
          </a:blip>
          <a:stretch>
            <a:fillRect/>
          </a:stretch>
        </p:blipFill>
        <p:spPr>
          <a:xfrm>
            <a:off x="5364426" y="5149694"/>
            <a:ext cx="7561959" cy="4666809"/>
          </a:xfrm>
          <a:prstGeom prst="rect">
            <a:avLst/>
          </a:prstGeom>
          <a:ln w="12700">
            <a:miter lim="400000"/>
          </a:ln>
        </p:spPr>
      </p:pic>
      <p:pic>
        <p:nvPicPr>
          <p:cNvPr id="341" name="Image" descr="Image"/>
          <p:cNvPicPr>
            <a:picLocks noChangeAspect="1"/>
          </p:cNvPicPr>
          <p:nvPr/>
        </p:nvPicPr>
        <p:blipFill>
          <a:blip r:embed="rId3">
            <a:extLst/>
          </a:blip>
          <a:stretch>
            <a:fillRect/>
          </a:stretch>
        </p:blipFill>
        <p:spPr>
          <a:xfrm>
            <a:off x="-18064" y="1464648"/>
            <a:ext cx="6855409" cy="4230768"/>
          </a:xfrm>
          <a:prstGeom prst="rect">
            <a:avLst/>
          </a:prstGeom>
          <a:ln w="12700">
            <a:miter lim="400000"/>
          </a:ln>
        </p:spPr>
      </p:pic>
      <p:sp>
        <p:nvSpPr>
          <p:cNvPr id="342" name="Title 1"/>
          <p:cNvSpPr txBox="1"/>
          <p:nvPr/>
        </p:nvSpPr>
        <p:spPr>
          <a:xfrm>
            <a:off x="-400082" y="85762"/>
            <a:ext cx="7447463" cy="162560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normAutofit fontScale="100000" lnSpcReduction="0"/>
          </a:bodyPr>
          <a:lstStyle>
            <a:lvl1pPr defTabSz="650240">
              <a:defRPr sz="4700">
                <a:solidFill>
                  <a:srgbClr val="2C8193"/>
                </a:solidFill>
                <a:latin typeface="Optima"/>
                <a:ea typeface="Optima"/>
                <a:cs typeface="Optima"/>
                <a:sym typeface="Optima"/>
              </a:defRPr>
            </a:lvl1pPr>
          </a:lstStyle>
          <a:p>
            <a:pPr/>
            <a:r>
              <a:t>Histograms  geom_histogram()</a:t>
            </a:r>
          </a:p>
        </p:txBody>
      </p:sp>
      <p:sp>
        <p:nvSpPr>
          <p:cNvPr id="343" name="Title 1"/>
          <p:cNvSpPr txBox="1"/>
          <p:nvPr/>
        </p:nvSpPr>
        <p:spPr>
          <a:xfrm>
            <a:off x="5711928" y="3283077"/>
            <a:ext cx="7312922" cy="162560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normAutofit fontScale="100000" lnSpcReduction="0"/>
          </a:bodyPr>
          <a:lstStyle>
            <a:lvl1pPr defTabSz="650240">
              <a:defRPr sz="4700">
                <a:solidFill>
                  <a:srgbClr val="2C8193"/>
                </a:solidFill>
                <a:latin typeface="Optima"/>
                <a:ea typeface="Optima"/>
                <a:cs typeface="Optima"/>
                <a:sym typeface="Optima"/>
              </a:defRPr>
            </a:lvl1pPr>
          </a:lstStyle>
          <a:p>
            <a:pPr/>
            <a:r>
              <a:t>Density plots geom_density()</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itle 1"/>
          <p:cNvSpPr txBox="1"/>
          <p:nvPr>
            <p:ph type="title"/>
          </p:nvPr>
        </p:nvSpPr>
        <p:spPr>
          <a:xfrm>
            <a:off x="-155933" y="-141135"/>
            <a:ext cx="11704322" cy="1625601"/>
          </a:xfrm>
          <a:prstGeom prst="rect">
            <a:avLst/>
          </a:prstGeom>
        </p:spPr>
        <p:txBody>
          <a:bodyPr/>
          <a:lstStyle>
            <a:lvl1pPr>
              <a:defRPr b="1" sz="5800">
                <a:solidFill>
                  <a:srgbClr val="2C8193"/>
                </a:solidFill>
                <a:latin typeface="Optima"/>
                <a:ea typeface="Optima"/>
                <a:cs typeface="Optima"/>
                <a:sym typeface="Optima"/>
              </a:defRPr>
            </a:lvl1pPr>
          </a:lstStyle>
          <a:p>
            <a:pPr/>
            <a:r>
              <a:t>Plotting multiple subjects</a:t>
            </a:r>
          </a:p>
        </p:txBody>
      </p:sp>
      <p:sp>
        <p:nvSpPr>
          <p:cNvPr id="346" name="ggplot(data, aes(x = trial, y = RT)) +…"/>
          <p:cNvSpPr txBox="1"/>
          <p:nvPr/>
        </p:nvSpPr>
        <p:spPr>
          <a:xfrm>
            <a:off x="551830" y="1504720"/>
            <a:ext cx="9489193" cy="15691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600">
                <a:solidFill>
                  <a:srgbClr val="040404"/>
                </a:solidFill>
              </a:defRPr>
            </a:pPr>
            <a:r>
              <a:t>ggplot(data, aes(x = trial, y = RT)) + </a:t>
            </a:r>
          </a:p>
          <a:p>
            <a:pPr algn="l">
              <a:defRPr sz="2600">
                <a:solidFill>
                  <a:srgbClr val="040404"/>
                </a:solidFill>
              </a:defRPr>
            </a:pPr>
            <a:r>
              <a:t>geom_point(aes(colour = conf)) + </a:t>
            </a:r>
          </a:p>
          <a:p>
            <a:pPr algn="l">
              <a:defRPr sz="2600">
                <a:solidFill>
                  <a:srgbClr val="B40D36"/>
                </a:solidFill>
              </a:defRPr>
            </a:pPr>
            <a:r>
              <a:t>facet_wrap(~subj_no)</a:t>
            </a:r>
          </a:p>
        </p:txBody>
      </p:sp>
      <p:sp>
        <p:nvSpPr>
          <p:cNvPr id="347" name="Facet wrap is doing the work here…"/>
          <p:cNvSpPr txBox="1"/>
          <p:nvPr/>
        </p:nvSpPr>
        <p:spPr>
          <a:xfrm>
            <a:off x="7635063" y="3585761"/>
            <a:ext cx="4990758" cy="29937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7265" indent="-347265" algn="l">
              <a:buSzPct val="145000"/>
              <a:buChar char="•"/>
              <a:defRPr sz="2500">
                <a:solidFill>
                  <a:srgbClr val="000000"/>
                </a:solidFill>
              </a:defRPr>
            </a:pPr>
            <a:r>
              <a:t>Facet wrap is doing the work here</a:t>
            </a:r>
          </a:p>
          <a:p>
            <a:pPr marL="347265" indent="-347265" algn="l">
              <a:buSzPct val="145000"/>
              <a:buChar char="•"/>
              <a:defRPr sz="2500">
                <a:solidFill>
                  <a:srgbClr val="000000"/>
                </a:solidFill>
              </a:defRPr>
            </a:pPr>
          </a:p>
          <a:p>
            <a:pPr marL="347265" indent="-347265" algn="l">
              <a:buSzPct val="145000"/>
              <a:buChar char="•"/>
              <a:defRPr sz="2500">
                <a:solidFill>
                  <a:srgbClr val="000000"/>
                </a:solidFill>
              </a:defRPr>
            </a:pPr>
            <a:r>
              <a:t>facet_wrap(~column)</a:t>
            </a:r>
          </a:p>
          <a:p>
            <a:pPr marL="347265" indent="-347265" algn="l">
              <a:buSzPct val="145000"/>
              <a:buChar char="•"/>
              <a:defRPr sz="2500">
                <a:solidFill>
                  <a:srgbClr val="000000"/>
                </a:solidFill>
              </a:defRPr>
            </a:pPr>
          </a:p>
          <a:p>
            <a:pPr marL="347265" indent="-347265" algn="l">
              <a:buSzPct val="145000"/>
              <a:buChar char="•"/>
              <a:defRPr sz="2500">
                <a:solidFill>
                  <a:srgbClr val="000000"/>
                </a:solidFill>
              </a:defRPr>
            </a:pPr>
            <a:r>
              <a:t>Where subj_no is column in the data frame we are plotting</a:t>
            </a:r>
          </a:p>
        </p:txBody>
      </p:sp>
      <p:pic>
        <p:nvPicPr>
          <p:cNvPr id="348" name="Image" descr="Image"/>
          <p:cNvPicPr>
            <a:picLocks noChangeAspect="1"/>
          </p:cNvPicPr>
          <p:nvPr/>
        </p:nvPicPr>
        <p:blipFill>
          <a:blip r:embed="rId2">
            <a:extLst/>
          </a:blip>
          <a:stretch>
            <a:fillRect/>
          </a:stretch>
        </p:blipFill>
        <p:spPr>
          <a:xfrm>
            <a:off x="136309" y="3094145"/>
            <a:ext cx="7239498" cy="446780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Using R markdown"/>
          <p:cNvSpPr txBox="1"/>
          <p:nvPr>
            <p:ph type="title"/>
          </p:nvPr>
        </p:nvSpPr>
        <p:spPr>
          <a:xfrm>
            <a:off x="388337" y="-167075"/>
            <a:ext cx="11216641" cy="1885246"/>
          </a:xfrm>
          <a:prstGeom prst="rect">
            <a:avLst/>
          </a:prstGeom>
        </p:spPr>
        <p:txBody>
          <a:bodyPr/>
          <a:lstStyle>
            <a:lvl1pPr>
              <a:defRPr>
                <a:solidFill>
                  <a:srgbClr val="2C8193"/>
                </a:solidFill>
              </a:defRPr>
            </a:lvl1pPr>
          </a:lstStyle>
          <a:p>
            <a:pPr/>
            <a:r>
              <a:t>Using R markdown</a:t>
            </a:r>
          </a:p>
        </p:txBody>
      </p:sp>
      <p:sp>
        <p:nvSpPr>
          <p:cNvPr id="181" name="We want to have a record of what we do…"/>
          <p:cNvSpPr txBox="1"/>
          <p:nvPr/>
        </p:nvSpPr>
        <p:spPr>
          <a:xfrm>
            <a:off x="334249" y="1230193"/>
            <a:ext cx="10405902" cy="277525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16523" indent="-316523" algn="l" defTabSz="1300480">
              <a:lnSpc>
                <a:spcPct val="90000"/>
              </a:lnSpc>
              <a:spcBef>
                <a:spcPts val="1400"/>
              </a:spcBef>
              <a:buSzPct val="100000"/>
              <a:buFont typeface="Optima"/>
              <a:buChar char="•"/>
              <a:defRPr sz="2700">
                <a:solidFill>
                  <a:srgbClr val="000000"/>
                </a:solidFill>
                <a:latin typeface="Optima"/>
                <a:ea typeface="Optima"/>
                <a:cs typeface="Optima"/>
                <a:sym typeface="Optima"/>
              </a:defRPr>
            </a:pPr>
            <a:r>
              <a:t>We want to have a record of what we do </a:t>
            </a:r>
          </a:p>
          <a:p>
            <a:pPr lvl="1" marL="773723" indent="-316523" algn="l" defTabSz="1300480">
              <a:lnSpc>
                <a:spcPct val="90000"/>
              </a:lnSpc>
              <a:spcBef>
                <a:spcPts val="1400"/>
              </a:spcBef>
              <a:buSzPct val="100000"/>
              <a:buFont typeface="Optima"/>
              <a:buChar char="•"/>
              <a:defRPr sz="2700">
                <a:solidFill>
                  <a:srgbClr val="000000"/>
                </a:solidFill>
                <a:latin typeface="Optima"/>
                <a:ea typeface="Optima"/>
                <a:cs typeface="Optima"/>
                <a:sym typeface="Optima"/>
              </a:defRPr>
            </a:pPr>
            <a:r>
              <a:t>A </a:t>
            </a:r>
            <a:r>
              <a:rPr>
                <a:solidFill>
                  <a:srgbClr val="4B79C5"/>
                </a:solidFill>
              </a:rPr>
              <a:t>markdown</a:t>
            </a:r>
            <a:r>
              <a:t> document can do this</a:t>
            </a:r>
          </a:p>
          <a:p>
            <a:pPr lvl="1" marL="773723" indent="-316523" algn="l" defTabSz="1300480">
              <a:lnSpc>
                <a:spcPct val="90000"/>
              </a:lnSpc>
              <a:spcBef>
                <a:spcPts val="1400"/>
              </a:spcBef>
              <a:buSzPct val="100000"/>
              <a:buFont typeface="Optima"/>
              <a:buChar char="•"/>
              <a:defRPr sz="2700">
                <a:solidFill>
                  <a:srgbClr val="000000"/>
                </a:solidFill>
                <a:latin typeface="Optima"/>
                <a:ea typeface="Optima"/>
                <a:cs typeface="Optima"/>
                <a:sym typeface="Optima"/>
              </a:defRPr>
            </a:pPr>
            <a:r>
              <a:t>A markdown document consists of two main areas</a:t>
            </a:r>
          </a:p>
          <a:p>
            <a:pPr lvl="2" marL="1230923" indent="-316523" algn="l" defTabSz="1300480">
              <a:lnSpc>
                <a:spcPct val="90000"/>
              </a:lnSpc>
              <a:spcBef>
                <a:spcPts val="1400"/>
              </a:spcBef>
              <a:buSzPct val="100000"/>
              <a:buFont typeface="Optima"/>
              <a:buChar char="•"/>
              <a:defRPr sz="2700">
                <a:solidFill>
                  <a:srgbClr val="000000"/>
                </a:solidFill>
                <a:latin typeface="Optima"/>
                <a:ea typeface="Optima"/>
                <a:cs typeface="Optima"/>
                <a:sym typeface="Optima"/>
              </a:defRPr>
            </a:pPr>
            <a:r>
              <a:t>Code areas (grey bits)</a:t>
            </a:r>
          </a:p>
          <a:p>
            <a:pPr lvl="2" marL="1230923" indent="-316523" algn="l" defTabSz="1300480">
              <a:lnSpc>
                <a:spcPct val="90000"/>
              </a:lnSpc>
              <a:spcBef>
                <a:spcPts val="1400"/>
              </a:spcBef>
              <a:buSzPct val="100000"/>
              <a:buFont typeface="Optima"/>
              <a:buChar char="•"/>
              <a:defRPr sz="2700">
                <a:solidFill>
                  <a:srgbClr val="000000"/>
                </a:solidFill>
                <a:latin typeface="Optima"/>
                <a:ea typeface="Optima"/>
                <a:cs typeface="Optima"/>
                <a:sym typeface="Optima"/>
              </a:defRPr>
            </a:pPr>
            <a:r>
              <a:t>Comment / writing areas (white bits)</a:t>
            </a:r>
          </a:p>
        </p:txBody>
      </p:sp>
      <p:sp>
        <p:nvSpPr>
          <p:cNvPr id="182" name="```{r}…"/>
          <p:cNvSpPr txBox="1"/>
          <p:nvPr/>
        </p:nvSpPr>
        <p:spPr>
          <a:xfrm>
            <a:off x="709980" y="5212688"/>
            <a:ext cx="5026955" cy="1769431"/>
          </a:xfrm>
          <a:prstGeom prst="rect">
            <a:avLst/>
          </a:prstGeom>
          <a:solidFill>
            <a:srgbClr val="DDDDDD"/>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700">
                <a:solidFill>
                  <a:srgbClr val="B40D36"/>
                </a:solidFill>
                <a:latin typeface="Optima"/>
                <a:ea typeface="Optima"/>
                <a:cs typeface="Optima"/>
                <a:sym typeface="Optima"/>
              </a:defRPr>
            </a:pPr>
            <a:r>
              <a:t>```{r}</a:t>
            </a:r>
          </a:p>
          <a:p>
            <a:pPr>
              <a:defRPr sz="2700">
                <a:solidFill>
                  <a:srgbClr val="B40D36"/>
                </a:solidFill>
                <a:latin typeface="Optima"/>
                <a:ea typeface="Optima"/>
                <a:cs typeface="Optima"/>
                <a:sym typeface="Optima"/>
              </a:defRPr>
            </a:pPr>
          </a:p>
          <a:p>
            <a:pPr>
              <a:defRPr sz="2700">
                <a:solidFill>
                  <a:srgbClr val="B40D36"/>
                </a:solidFill>
                <a:latin typeface="Optima"/>
                <a:ea typeface="Optima"/>
                <a:cs typeface="Optima"/>
                <a:sym typeface="Optima"/>
              </a:defRPr>
            </a:pPr>
          </a:p>
          <a:p>
            <a:pPr algn="l">
              <a:defRPr sz="2700">
                <a:solidFill>
                  <a:srgbClr val="B40D36"/>
                </a:solidFill>
                <a:latin typeface="Optima"/>
                <a:ea typeface="Optima"/>
                <a:cs typeface="Optima"/>
                <a:sym typeface="Optima"/>
              </a:defRPr>
            </a:pPr>
            <a:r>
              <a:t>```</a:t>
            </a:r>
          </a:p>
        </p:txBody>
      </p:sp>
      <p:sp>
        <p:nvSpPr>
          <p:cNvPr id="183" name="R studio reads this section as “oh hey this is code!” This is because…"/>
          <p:cNvSpPr txBox="1"/>
          <p:nvPr/>
        </p:nvSpPr>
        <p:spPr>
          <a:xfrm>
            <a:off x="6080810" y="4594786"/>
            <a:ext cx="6621282" cy="3472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100">
                <a:solidFill>
                  <a:srgbClr val="000000"/>
                </a:solidFill>
                <a:latin typeface="Optima"/>
                <a:ea typeface="Optima"/>
                <a:cs typeface="Optima"/>
                <a:sym typeface="Optima"/>
              </a:defRPr>
            </a:pPr>
            <a:r>
              <a:t>R studio reads this section as </a:t>
            </a:r>
            <a:r>
              <a:rPr i="1"/>
              <a:t>“oh hey this is code!” This is because </a:t>
            </a:r>
            <a:endParaRPr i="1"/>
          </a:p>
          <a:p>
            <a:pPr algn="l">
              <a:defRPr sz="3100">
                <a:solidFill>
                  <a:srgbClr val="000000"/>
                </a:solidFill>
                <a:latin typeface="Optima"/>
                <a:ea typeface="Optima"/>
                <a:cs typeface="Optima"/>
                <a:sym typeface="Optima"/>
              </a:defRPr>
            </a:pPr>
            <a:r>
              <a:rPr i="1"/>
              <a:t> </a:t>
            </a:r>
            <a:r>
              <a:rPr i="1">
                <a:solidFill>
                  <a:srgbClr val="B40D36"/>
                </a:solidFill>
              </a:rPr>
              <a:t>```{r}</a:t>
            </a:r>
            <a:r>
              <a:rPr i="1"/>
              <a:t> is at the start </a:t>
            </a:r>
            <a:endParaRPr i="1"/>
          </a:p>
          <a:p>
            <a:pPr algn="l">
              <a:defRPr sz="3100">
                <a:solidFill>
                  <a:srgbClr val="000000"/>
                </a:solidFill>
                <a:latin typeface="Optima"/>
                <a:ea typeface="Optima"/>
                <a:cs typeface="Optima"/>
                <a:sym typeface="Optima"/>
              </a:defRPr>
            </a:pPr>
            <a:r>
              <a:rPr i="1"/>
              <a:t>and </a:t>
            </a:r>
            <a:endParaRPr i="1"/>
          </a:p>
          <a:p>
            <a:pPr algn="l">
              <a:defRPr sz="3100">
                <a:solidFill>
                  <a:srgbClr val="000000"/>
                </a:solidFill>
                <a:latin typeface="Optima"/>
                <a:ea typeface="Optima"/>
                <a:cs typeface="Optima"/>
                <a:sym typeface="Optima"/>
              </a:defRPr>
            </a:pPr>
            <a:r>
              <a:rPr i="1">
                <a:solidFill>
                  <a:srgbClr val="B40D36"/>
                </a:solidFill>
              </a:rPr>
              <a:t>``` </a:t>
            </a:r>
            <a:r>
              <a:rPr i="1"/>
              <a:t>is at the end</a:t>
            </a:r>
            <a:endParaRPr i="1"/>
          </a:p>
          <a:p>
            <a:pPr algn="l">
              <a:defRPr sz="3100">
                <a:solidFill>
                  <a:srgbClr val="000000"/>
                </a:solidFill>
                <a:latin typeface="Optima"/>
                <a:ea typeface="Optima"/>
                <a:cs typeface="Optima"/>
                <a:sym typeface="Optima"/>
              </a:defRPr>
            </a:pPr>
            <a:endParaRPr i="1"/>
          </a:p>
        </p:txBody>
      </p:sp>
      <p:sp>
        <p:nvSpPr>
          <p:cNvPr id="184" name="Line"/>
          <p:cNvSpPr/>
          <p:nvPr/>
        </p:nvSpPr>
        <p:spPr>
          <a:xfrm flipH="1" flipV="1">
            <a:off x="1684390" y="5512097"/>
            <a:ext cx="4271935" cy="1"/>
          </a:xfrm>
          <a:prstGeom prst="line">
            <a:avLst/>
          </a:prstGeom>
          <a:ln w="25400">
            <a:solidFill>
              <a:srgbClr val="B40D36"/>
            </a:solidFill>
            <a:miter lim="400000"/>
            <a:tailEnd type="triangle"/>
          </a:ln>
        </p:spPr>
        <p:txBody>
          <a:bodyPr lIns="50800" tIns="50800" rIns="50800" bIns="50800" anchor="ctr"/>
          <a:lstStyle/>
          <a:p>
            <a:pPr>
              <a:defRPr sz="2200">
                <a:latin typeface="Helvetica Neue Medium"/>
                <a:ea typeface="Helvetica Neue Medium"/>
                <a:cs typeface="Helvetica Neue Medium"/>
                <a:sym typeface="Helvetica Neue Medium"/>
              </a:defRPr>
            </a:pPr>
          </a:p>
        </p:txBody>
      </p:sp>
      <p:sp>
        <p:nvSpPr>
          <p:cNvPr id="185" name="Line"/>
          <p:cNvSpPr/>
          <p:nvPr/>
        </p:nvSpPr>
        <p:spPr>
          <a:xfrm flipH="1">
            <a:off x="1417637" y="5622295"/>
            <a:ext cx="4516660" cy="925981"/>
          </a:xfrm>
          <a:prstGeom prst="line">
            <a:avLst/>
          </a:prstGeom>
          <a:ln w="25400">
            <a:solidFill>
              <a:srgbClr val="B40D36"/>
            </a:solidFill>
            <a:miter lim="400000"/>
            <a:tailEnd type="triangle"/>
          </a:ln>
        </p:spPr>
        <p:txBody>
          <a:bodyPr lIns="50800" tIns="50800" rIns="50800" bIns="50800" anchor="ctr"/>
          <a:lstStyle/>
          <a:p>
            <a:pPr>
              <a:defRPr sz="2200">
                <a:latin typeface="Helvetica Neue Medium"/>
                <a:ea typeface="Helvetica Neue Medium"/>
                <a:cs typeface="Helvetica Neue Medium"/>
                <a:sym typeface="Helvetica Neue Medium"/>
              </a:defRPr>
            </a:pPr>
          </a:p>
        </p:txBody>
      </p:sp>
      <p:pic>
        <p:nvPicPr>
          <p:cNvPr id="186" name="cat_typing_gif.gif" descr="cat_typing_gif.gif"/>
          <p:cNvPicPr>
            <a:picLocks noChangeAspect="0"/>
          </p:cNvPicPr>
          <p:nvPr/>
        </p:nvPicPr>
        <p:blipFill>
          <a:blip r:embed="rId2">
            <a:extLst/>
          </a:blip>
          <a:stretch>
            <a:fillRect/>
          </a:stretch>
        </p:blipFill>
        <p:spPr>
          <a:xfrm>
            <a:off x="9261244" y="-7224"/>
            <a:ext cx="3472327" cy="3472327"/>
          </a:xfrm>
          <a:prstGeom prst="rect">
            <a:avLst/>
          </a:prstGeom>
          <a:ln w="12700">
            <a:miter lim="400000"/>
          </a:ln>
        </p:spPr>
      </p:pic>
      <p:pic>
        <p:nvPicPr>
          <p:cNvPr id="187" name="insert_r_chunk.png" descr="insert_r_chunk.png"/>
          <p:cNvPicPr>
            <a:picLocks noChangeAspect="1"/>
          </p:cNvPicPr>
          <p:nvPr/>
        </p:nvPicPr>
        <p:blipFill>
          <a:blip r:embed="rId3">
            <a:extLst/>
          </a:blip>
          <a:stretch>
            <a:fillRect/>
          </a:stretch>
        </p:blipFill>
        <p:spPr>
          <a:xfrm>
            <a:off x="9335826" y="6503472"/>
            <a:ext cx="3000384" cy="2907205"/>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itle 1"/>
          <p:cNvSpPr txBox="1"/>
          <p:nvPr>
            <p:ph type="title"/>
          </p:nvPr>
        </p:nvSpPr>
        <p:spPr>
          <a:xfrm>
            <a:off x="290035" y="201917"/>
            <a:ext cx="11704321" cy="1625601"/>
          </a:xfrm>
          <a:prstGeom prst="rect">
            <a:avLst/>
          </a:prstGeom>
        </p:spPr>
        <p:txBody>
          <a:bodyPr/>
          <a:lstStyle>
            <a:lvl1pPr>
              <a:defRPr b="1" sz="5800">
                <a:solidFill>
                  <a:srgbClr val="2C8193"/>
                </a:solidFill>
                <a:latin typeface="Optima"/>
                <a:ea typeface="Optima"/>
                <a:cs typeface="Optima"/>
                <a:sym typeface="Optima"/>
              </a:defRPr>
            </a:lvl1pPr>
          </a:lstStyle>
          <a:p>
            <a:pPr/>
            <a:r>
              <a:t>Plotting multiple subjects</a:t>
            </a:r>
          </a:p>
        </p:txBody>
      </p:sp>
      <p:pic>
        <p:nvPicPr>
          <p:cNvPr id="351" name="Image" descr="Image"/>
          <p:cNvPicPr>
            <a:picLocks noChangeAspect="1"/>
          </p:cNvPicPr>
          <p:nvPr/>
        </p:nvPicPr>
        <p:blipFill>
          <a:blip r:embed="rId2">
            <a:extLst/>
          </a:blip>
          <a:stretch>
            <a:fillRect/>
          </a:stretch>
        </p:blipFill>
        <p:spPr>
          <a:xfrm>
            <a:off x="650887" y="1721937"/>
            <a:ext cx="10633142" cy="656216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53" name="Title 1"/>
          <p:cNvSpPr txBox="1"/>
          <p:nvPr>
            <p:ph type="title"/>
          </p:nvPr>
        </p:nvSpPr>
        <p:spPr>
          <a:xfrm>
            <a:off x="-1825770" y="-205832"/>
            <a:ext cx="11704321" cy="1625601"/>
          </a:xfrm>
          <a:prstGeom prst="rect">
            <a:avLst/>
          </a:prstGeom>
        </p:spPr>
        <p:txBody>
          <a:bodyPr/>
          <a:lstStyle>
            <a:lvl1pPr>
              <a:defRPr b="1">
                <a:solidFill>
                  <a:srgbClr val="3EBAD6"/>
                </a:solidFill>
                <a:latin typeface="Optima"/>
                <a:ea typeface="Optima"/>
                <a:cs typeface="Optima"/>
                <a:sym typeface="Optima"/>
              </a:defRPr>
            </a:lvl1pPr>
          </a:lstStyle>
          <a:p>
            <a:pPr/>
            <a:r>
              <a:t>Colours and legends</a:t>
            </a:r>
          </a:p>
        </p:txBody>
      </p:sp>
      <p:pic>
        <p:nvPicPr>
          <p:cNvPr id="354" name="Picture 5" descr="Picture 5"/>
          <p:cNvPicPr>
            <a:picLocks noChangeAspect="1"/>
          </p:cNvPicPr>
          <p:nvPr/>
        </p:nvPicPr>
        <p:blipFill>
          <a:blip r:embed="rId2">
            <a:extLst/>
          </a:blip>
          <a:stretch>
            <a:fillRect/>
          </a:stretch>
        </p:blipFill>
        <p:spPr>
          <a:xfrm>
            <a:off x="8756546" y="135291"/>
            <a:ext cx="3901441" cy="3622766"/>
          </a:xfrm>
          <a:prstGeom prst="rect">
            <a:avLst/>
          </a:prstGeom>
          <a:ln w="12700">
            <a:miter lim="400000"/>
          </a:ln>
        </p:spPr>
      </p:pic>
      <p:pic>
        <p:nvPicPr>
          <p:cNvPr id="355" name="Image" descr="Image"/>
          <p:cNvPicPr>
            <a:picLocks noChangeAspect="1"/>
          </p:cNvPicPr>
          <p:nvPr/>
        </p:nvPicPr>
        <p:blipFill>
          <a:blip r:embed="rId3">
            <a:extLst/>
          </a:blip>
          <a:stretch>
            <a:fillRect/>
          </a:stretch>
        </p:blipFill>
        <p:spPr>
          <a:xfrm>
            <a:off x="86314" y="1190207"/>
            <a:ext cx="8291596" cy="5117101"/>
          </a:xfrm>
          <a:prstGeom prst="rect">
            <a:avLst/>
          </a:prstGeom>
          <a:ln w="12700">
            <a:miter lim="400000"/>
          </a:ln>
        </p:spPr>
      </p:pic>
      <p:sp>
        <p:nvSpPr>
          <p:cNvPr id="356" name="scale_color_manual(name = &quot;Confidence Rating&quot;,…"/>
          <p:cNvSpPr txBox="1"/>
          <p:nvPr/>
        </p:nvSpPr>
        <p:spPr>
          <a:xfrm>
            <a:off x="3869888" y="7071152"/>
            <a:ext cx="8901415" cy="2451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300">
                <a:solidFill>
                  <a:srgbClr val="FBFEFE"/>
                </a:solidFill>
              </a:defRPr>
            </a:pPr>
            <a:r>
              <a:t>scale_color_manual(name = "Confidence Rating", </a:t>
            </a:r>
          </a:p>
          <a:p>
            <a:pPr algn="l">
              <a:defRPr sz="2300">
                <a:solidFill>
                  <a:srgbClr val="050505"/>
                </a:solidFill>
              </a:defRPr>
            </a:pPr>
            <a:r>
              <a:t>             </a:t>
            </a:r>
            <a:r>
              <a:rPr>
                <a:solidFill>
                  <a:srgbClr val="F7FAFA"/>
                </a:solidFill>
              </a:rPr>
              <a:t>       values = cbbPalette[1:5], </a:t>
            </a:r>
            <a:endParaRPr>
              <a:solidFill>
                <a:srgbClr val="F7FAFA"/>
              </a:solidFill>
            </a:endParaRPr>
          </a:p>
          <a:p>
            <a:pPr algn="l">
              <a:defRPr sz="2300">
                <a:solidFill>
                  <a:srgbClr val="F7FAFA"/>
                </a:solidFill>
              </a:defRPr>
            </a:pPr>
            <a:r>
              <a:t>                    labels = c("1 = very low conf", </a:t>
            </a:r>
          </a:p>
          <a:p>
            <a:pPr algn="l">
              <a:defRPr sz="2300">
                <a:solidFill>
                  <a:srgbClr val="050505"/>
                </a:solidFill>
              </a:defRPr>
            </a:pPr>
            <a:r>
              <a:rPr>
                <a:solidFill>
                  <a:srgbClr val="C38338"/>
                </a:solidFill>
              </a:rPr>
              <a:t>"2"</a:t>
            </a:r>
            <a:r>
              <a:rPr>
                <a:solidFill>
                  <a:srgbClr val="FBFEFE"/>
                </a:solidFill>
              </a:rPr>
              <a:t>, </a:t>
            </a:r>
          </a:p>
          <a:p>
            <a:pPr algn="l">
              <a:defRPr sz="2300">
                <a:solidFill>
                  <a:srgbClr val="050505"/>
                </a:solidFill>
              </a:defRPr>
            </a:pPr>
            <a:r>
              <a:rPr>
                <a:solidFill>
                  <a:srgbClr val="4B79C5"/>
                </a:solidFill>
              </a:rPr>
              <a:t>“3"</a:t>
            </a:r>
            <a:r>
              <a:rPr>
                <a:solidFill>
                  <a:srgbClr val="FBFEFE"/>
                </a:solidFill>
              </a:rPr>
              <a:t>, </a:t>
            </a:r>
          </a:p>
          <a:p>
            <a:pPr algn="l">
              <a:defRPr sz="2300">
                <a:solidFill>
                  <a:srgbClr val="050505"/>
                </a:solidFill>
              </a:defRPr>
            </a:pPr>
            <a:r>
              <a:rPr>
                <a:solidFill>
                  <a:srgbClr val="2E9A38"/>
                </a:solidFill>
              </a:rPr>
              <a:t>“4"</a:t>
            </a:r>
            <a:r>
              <a:rPr>
                <a:solidFill>
                  <a:srgbClr val="FBFEFE"/>
                </a:solidFill>
              </a:rPr>
              <a:t>, </a:t>
            </a:r>
            <a:endParaRPr>
              <a:solidFill>
                <a:srgbClr val="FBFEFE"/>
              </a:solidFill>
            </a:endParaRPr>
          </a:p>
          <a:p>
            <a:pPr algn="l">
              <a:defRPr sz="2300">
                <a:solidFill>
                  <a:srgbClr val="050505"/>
                </a:solidFill>
              </a:defRPr>
            </a:pPr>
            <a:r>
              <a:rPr>
                <a:solidFill>
                  <a:srgbClr val="EBFF2C"/>
                </a:solidFill>
              </a:rPr>
              <a:t>"5 = very high conf”</a:t>
            </a:r>
            <a:r>
              <a:rPr>
                <a:solidFill>
                  <a:srgbClr val="FCFAFF"/>
                </a:solidFill>
              </a:rP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Title 1"/>
          <p:cNvSpPr txBox="1"/>
          <p:nvPr>
            <p:ph type="title"/>
          </p:nvPr>
        </p:nvSpPr>
        <p:spPr>
          <a:xfrm>
            <a:off x="650239" y="-209745"/>
            <a:ext cx="11704322" cy="1625601"/>
          </a:xfrm>
          <a:prstGeom prst="rect">
            <a:avLst/>
          </a:prstGeom>
        </p:spPr>
        <p:txBody>
          <a:bodyPr/>
          <a:lstStyle>
            <a:lvl1pPr>
              <a:defRPr b="1" sz="5800">
                <a:solidFill>
                  <a:srgbClr val="2C8193"/>
                </a:solidFill>
                <a:latin typeface="Optima"/>
                <a:ea typeface="Optima"/>
                <a:cs typeface="Optima"/>
                <a:sym typeface="Optima"/>
              </a:defRPr>
            </a:lvl1pPr>
          </a:lstStyle>
          <a:p>
            <a:pPr/>
            <a:r>
              <a:t>Grid plotting</a:t>
            </a:r>
          </a:p>
        </p:txBody>
      </p:sp>
      <p:sp>
        <p:nvSpPr>
          <p:cNvPr id="359" name="library(gridExtra)…"/>
          <p:cNvSpPr txBox="1"/>
          <p:nvPr/>
        </p:nvSpPr>
        <p:spPr>
          <a:xfrm>
            <a:off x="457435" y="1028281"/>
            <a:ext cx="11342193" cy="28943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0C0C0C"/>
                </a:solidFill>
              </a:defRPr>
            </a:pPr>
            <a:r>
              <a:t>library(gridExtra)</a:t>
            </a:r>
          </a:p>
          <a:p>
            <a:pPr algn="l">
              <a:defRPr>
                <a:solidFill>
                  <a:srgbClr val="0C0C0C"/>
                </a:solidFill>
              </a:defRPr>
            </a:pPr>
          </a:p>
          <a:p>
            <a:pPr algn="l">
              <a:defRPr>
                <a:solidFill>
                  <a:srgbClr val="0C0C0C"/>
                </a:solidFill>
              </a:defRPr>
            </a:pPr>
            <a:r>
              <a:t>violinPlot &lt;- ggplot(data, aes(x = conf, y = RT)) + geom_violin()</a:t>
            </a:r>
          </a:p>
          <a:p>
            <a:pPr algn="l">
              <a:defRPr>
                <a:solidFill>
                  <a:srgbClr val="0C0C0C"/>
                </a:solidFill>
              </a:defRPr>
            </a:pPr>
          </a:p>
          <a:p>
            <a:pPr algn="l">
              <a:defRPr>
                <a:solidFill>
                  <a:srgbClr val="0C0C0C"/>
                </a:solidFill>
              </a:defRPr>
            </a:pPr>
            <a:r>
              <a:t>jitterPlot &lt;- ggplot(data, aes(y = RT, x = conf)) + geom_jitter() </a:t>
            </a:r>
          </a:p>
          <a:p>
            <a:pPr algn="l">
              <a:defRPr>
                <a:solidFill>
                  <a:srgbClr val="0C0C0C"/>
                </a:solidFill>
              </a:defRPr>
            </a:pPr>
          </a:p>
          <a:p>
            <a:pPr algn="l">
              <a:defRPr>
                <a:solidFill>
                  <a:srgbClr val="0C0C0C"/>
                </a:solidFill>
              </a:defRPr>
            </a:pPr>
            <a:r>
              <a:t>jitterPlotfigure1 &lt;- grid.arrange(violinPlot, jitterPlot, </a:t>
            </a:r>
          </a:p>
          <a:p>
            <a:pPr algn="l">
              <a:defRPr>
                <a:solidFill>
                  <a:srgbClr val="0C0C0C"/>
                </a:solidFill>
              </a:defRPr>
            </a:pPr>
            <a:r>
              <a:t>             ncol = 1, nrow = 2)</a:t>
            </a:r>
          </a:p>
        </p:txBody>
      </p:sp>
      <p:pic>
        <p:nvPicPr>
          <p:cNvPr id="360" name="Image" descr="Image"/>
          <p:cNvPicPr>
            <a:picLocks noChangeAspect="1"/>
          </p:cNvPicPr>
          <p:nvPr/>
        </p:nvPicPr>
        <p:blipFill>
          <a:blip r:embed="rId2">
            <a:extLst/>
          </a:blip>
          <a:stretch>
            <a:fillRect/>
          </a:stretch>
        </p:blipFill>
        <p:spPr>
          <a:xfrm>
            <a:off x="2057400" y="4209064"/>
            <a:ext cx="8890000" cy="54864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Image" descr="Image"/>
          <p:cNvPicPr>
            <a:picLocks noChangeAspect="1"/>
          </p:cNvPicPr>
          <p:nvPr/>
        </p:nvPicPr>
        <p:blipFill>
          <a:blip r:embed="rId2">
            <a:extLst/>
          </a:blip>
          <a:stretch>
            <a:fillRect/>
          </a:stretch>
        </p:blipFill>
        <p:spPr>
          <a:xfrm>
            <a:off x="5557440" y="-57403"/>
            <a:ext cx="7464753" cy="4612151"/>
          </a:xfrm>
          <a:prstGeom prst="rect">
            <a:avLst/>
          </a:prstGeom>
          <a:ln w="12700">
            <a:miter lim="400000"/>
          </a:ln>
        </p:spPr>
      </p:pic>
      <p:sp>
        <p:nvSpPr>
          <p:cNvPr id="363" name="gapminder.byContinent %&gt;%…"/>
          <p:cNvSpPr txBox="1"/>
          <p:nvPr/>
        </p:nvSpPr>
        <p:spPr>
          <a:xfrm>
            <a:off x="-145513" y="2531031"/>
            <a:ext cx="12712637" cy="71615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040404"/>
                </a:solidFill>
              </a:defRPr>
            </a:pPr>
            <a:r>
              <a:t>gapminder.byContinent %&gt;%</a:t>
            </a:r>
          </a:p>
          <a:p>
            <a:pPr algn="l">
              <a:defRPr>
                <a:solidFill>
                  <a:srgbClr val="040404"/>
                </a:solidFill>
              </a:defRPr>
            </a:pPr>
          </a:p>
          <a:p>
            <a:pPr algn="l">
              <a:defRPr>
                <a:solidFill>
                  <a:srgbClr val="040404"/>
                </a:solidFill>
              </a:defRPr>
            </a:pPr>
            <a:r>
              <a:t>  unnest(data) %&gt;%</a:t>
            </a:r>
          </a:p>
          <a:p>
            <a:pPr algn="l">
              <a:defRPr>
                <a:solidFill>
                  <a:srgbClr val="040404"/>
                </a:solidFill>
              </a:defRPr>
            </a:pPr>
          </a:p>
          <a:p>
            <a:pPr algn="l">
              <a:defRPr>
                <a:solidFill>
                  <a:srgbClr val="040404"/>
                </a:solidFill>
              </a:defRPr>
            </a:pPr>
            <a:r>
              <a:t> </a:t>
            </a:r>
            <a:r>
              <a:rPr>
                <a:solidFill>
                  <a:srgbClr val="B40D36"/>
                </a:solidFill>
              </a:rPr>
              <a:t> ggplot(</a:t>
            </a:r>
            <a:r>
              <a:rPr>
                <a:solidFill>
                  <a:srgbClr val="030001"/>
                </a:solidFill>
              </a:rPr>
              <a:t>.</a:t>
            </a:r>
            <a:r>
              <a:rPr>
                <a:solidFill>
                  <a:srgbClr val="000000"/>
                </a:solidFill>
              </a:rPr>
              <a:t>,</a:t>
            </a:r>
            <a:r>
              <a:rPr>
                <a:solidFill>
                  <a:srgbClr val="B40D36"/>
                </a:solidFill>
              </a:rPr>
              <a:t> </a:t>
            </a:r>
            <a:r>
              <a:t>aes(x = year, y=lifeExp, </a:t>
            </a:r>
          </a:p>
          <a:p>
            <a:pPr algn="l">
              <a:defRPr>
                <a:solidFill>
                  <a:srgbClr val="040404"/>
                </a:solidFill>
              </a:defRPr>
            </a:pPr>
            <a:r>
              <a:t>          group = country)</a:t>
            </a:r>
            <a:r>
              <a:rPr>
                <a:solidFill>
                  <a:srgbClr val="B40D36"/>
                </a:solidFill>
              </a:rPr>
              <a:t>) </a:t>
            </a:r>
            <a:r>
              <a:t>+ </a:t>
            </a:r>
          </a:p>
          <a:p>
            <a:pPr algn="l">
              <a:defRPr>
                <a:solidFill>
                  <a:srgbClr val="040404"/>
                </a:solidFill>
              </a:defRPr>
            </a:pPr>
          </a:p>
          <a:p>
            <a:pPr algn="l">
              <a:defRPr>
                <a:solidFill>
                  <a:srgbClr val="040404"/>
                </a:solidFill>
              </a:defRPr>
            </a:pPr>
            <a:r>
              <a:t>  </a:t>
            </a:r>
            <a:r>
              <a:rPr>
                <a:solidFill>
                  <a:srgbClr val="9F6C47"/>
                </a:solidFill>
              </a:rPr>
              <a:t>geom_line(</a:t>
            </a:r>
            <a:r>
              <a:t>aes(color = country)) +</a:t>
            </a:r>
          </a:p>
          <a:p>
            <a:pPr algn="l">
              <a:defRPr>
                <a:solidFill>
                  <a:srgbClr val="040404"/>
                </a:solidFill>
              </a:defRPr>
            </a:pPr>
            <a:r>
              <a:t> </a:t>
            </a:r>
          </a:p>
          <a:p>
            <a:pPr algn="l">
              <a:defRPr>
                <a:solidFill>
                  <a:srgbClr val="040404"/>
                </a:solidFill>
              </a:defRPr>
            </a:pPr>
            <a:r>
              <a:t>  facet_wrap(~continent) + </a:t>
            </a:r>
          </a:p>
          <a:p>
            <a:pPr algn="l">
              <a:defRPr>
                <a:solidFill>
                  <a:srgbClr val="040404"/>
                </a:solidFill>
              </a:defRPr>
            </a:pPr>
          </a:p>
          <a:p>
            <a:pPr algn="l">
              <a:defRPr>
                <a:solidFill>
                  <a:srgbClr val="040404"/>
                </a:solidFill>
              </a:defRPr>
            </a:pPr>
            <a:r>
              <a:t>  ggtitle("Life Expectancy by continent") + </a:t>
            </a:r>
          </a:p>
          <a:p>
            <a:pPr algn="l">
              <a:defRPr>
                <a:solidFill>
                  <a:srgbClr val="040404"/>
                </a:solidFill>
              </a:defRPr>
            </a:pPr>
          </a:p>
          <a:p>
            <a:pPr algn="l">
              <a:defRPr>
                <a:solidFill>
                  <a:srgbClr val="32A138"/>
                </a:solidFill>
              </a:defRPr>
            </a:pPr>
            <a:r>
              <a:t>  theme(</a:t>
            </a:r>
          </a:p>
          <a:p>
            <a:pPr algn="l">
              <a:defRPr>
                <a:solidFill>
                  <a:srgbClr val="040404"/>
                </a:solidFill>
              </a:defRPr>
            </a:pPr>
            <a:r>
              <a:t>    legend.position = "none",</a:t>
            </a:r>
          </a:p>
          <a:p>
            <a:pPr algn="l">
              <a:defRPr>
                <a:solidFill>
                  <a:srgbClr val="040404"/>
                </a:solidFill>
              </a:defRPr>
            </a:pPr>
            <a:r>
              <a:t>    axis.text.x = element_text(size=7),  # size of text on the x axis </a:t>
            </a:r>
          </a:p>
          <a:p>
            <a:pPr algn="l">
              <a:defRPr>
                <a:solidFill>
                  <a:srgbClr val="040404"/>
                </a:solidFill>
              </a:defRPr>
            </a:pPr>
            <a:r>
              <a:t>    axis.text.y = element_text(size=7),  # size of text on the y axis </a:t>
            </a:r>
          </a:p>
          <a:p>
            <a:pPr algn="l">
              <a:defRPr>
                <a:solidFill>
                  <a:srgbClr val="040404"/>
                </a:solidFill>
              </a:defRPr>
            </a:pPr>
            <a:r>
              <a:t>    plot.title = element_text(hjust = 0.5, size = 13),  # title settings</a:t>
            </a:r>
          </a:p>
          <a:p>
            <a:pPr algn="l">
              <a:defRPr>
                <a:solidFill>
                  <a:srgbClr val="040404"/>
                </a:solidFill>
              </a:defRPr>
            </a:pPr>
            <a:r>
              <a:t>   </a:t>
            </a:r>
            <a:r>
              <a:rPr>
                <a:solidFill>
                  <a:srgbClr val="3F933C"/>
                </a:solidFill>
              </a:rPr>
              <a:t> )</a:t>
            </a:r>
          </a:p>
        </p:txBody>
      </p:sp>
      <p:sp>
        <p:nvSpPr>
          <p:cNvPr id="364" name="Pipe -&gt; ggplot2"/>
          <p:cNvSpPr txBox="1"/>
          <p:nvPr>
            <p:ph type="title"/>
          </p:nvPr>
        </p:nvSpPr>
        <p:spPr>
          <a:xfrm>
            <a:off x="-523643" y="-171375"/>
            <a:ext cx="6521610" cy="1885246"/>
          </a:xfrm>
          <a:prstGeom prst="rect">
            <a:avLst/>
          </a:prstGeom>
        </p:spPr>
        <p:txBody>
          <a:bodyPr/>
          <a:lstStyle>
            <a:lvl1pPr algn="ctr">
              <a:defRPr b="1" sz="5000">
                <a:solidFill>
                  <a:srgbClr val="2C8193"/>
                </a:solidFill>
                <a:latin typeface="Optima"/>
                <a:ea typeface="Optima"/>
                <a:cs typeface="Optima"/>
                <a:sym typeface="Optima"/>
              </a:defRPr>
            </a:lvl1pPr>
          </a:lstStyle>
          <a:p>
            <a:pPr/>
            <a:r>
              <a:t>Pipe -&gt; ggplot2</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Pipe -&gt; ggplot2 - video"/>
          <p:cNvSpPr txBox="1"/>
          <p:nvPr>
            <p:ph type="title"/>
          </p:nvPr>
        </p:nvSpPr>
        <p:spPr>
          <a:xfrm>
            <a:off x="2864238" y="150"/>
            <a:ext cx="6521610" cy="1885247"/>
          </a:xfrm>
          <a:prstGeom prst="rect">
            <a:avLst/>
          </a:prstGeom>
        </p:spPr>
        <p:txBody>
          <a:bodyPr/>
          <a:lstStyle>
            <a:lvl1pPr algn="ctr">
              <a:defRPr b="1" sz="5000">
                <a:solidFill>
                  <a:srgbClr val="2C8193"/>
                </a:solidFill>
                <a:latin typeface="Optima"/>
                <a:ea typeface="Optima"/>
                <a:cs typeface="Optima"/>
                <a:sym typeface="Optima"/>
              </a:defRPr>
            </a:lvl1pPr>
          </a:lstStyle>
          <a:p>
            <a:pPr/>
            <a:r>
              <a:t>Pipe -&gt; ggplot2 - video</a:t>
            </a:r>
          </a:p>
        </p:txBody>
      </p:sp>
      <p:pic>
        <p:nvPicPr>
          <p:cNvPr id="367" name="gapminder pipe.mov" descr="gapminder pipe.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585" y="1748541"/>
            <a:ext cx="15002492" cy="560699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500000" fill="hold"/>
                                        <p:tgtEl>
                                          <p:spTgt spid="36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67"/>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Finally…."/>
          <p:cNvSpPr txBox="1"/>
          <p:nvPr>
            <p:ph type="title"/>
          </p:nvPr>
        </p:nvSpPr>
        <p:spPr>
          <a:xfrm>
            <a:off x="3369996" y="-497275"/>
            <a:ext cx="6521610" cy="1885246"/>
          </a:xfrm>
          <a:prstGeom prst="rect">
            <a:avLst/>
          </a:prstGeom>
        </p:spPr>
        <p:txBody>
          <a:bodyPr/>
          <a:lstStyle>
            <a:lvl1pPr algn="ctr">
              <a:defRPr b="1" sz="5500">
                <a:solidFill>
                  <a:srgbClr val="2C8193"/>
                </a:solidFill>
                <a:latin typeface="Optima"/>
                <a:ea typeface="Optima"/>
                <a:cs typeface="Optima"/>
                <a:sym typeface="Optima"/>
              </a:defRPr>
            </a:lvl1pPr>
          </a:lstStyle>
          <a:p>
            <a:pPr/>
            <a:r>
              <a:t>Finally….</a:t>
            </a:r>
          </a:p>
        </p:txBody>
      </p:sp>
      <p:pic>
        <p:nvPicPr>
          <p:cNvPr id="370" name="Screen Shot 2019-03-30 at 8.01.48 am.png" descr="Screen Shot 2019-03-30 at 8.01.48 am.png"/>
          <p:cNvPicPr>
            <a:picLocks noChangeAspect="1"/>
          </p:cNvPicPr>
          <p:nvPr/>
        </p:nvPicPr>
        <p:blipFill>
          <a:blip r:embed="rId2">
            <a:extLst/>
          </a:blip>
          <a:stretch>
            <a:fillRect/>
          </a:stretch>
        </p:blipFill>
        <p:spPr>
          <a:xfrm>
            <a:off x="653801" y="2053381"/>
            <a:ext cx="11802597" cy="2212988"/>
          </a:xfrm>
          <a:prstGeom prst="rect">
            <a:avLst/>
          </a:prstGeom>
          <a:ln w="12700">
            <a:miter lim="400000"/>
          </a:ln>
        </p:spPr>
      </p:pic>
      <p:sp>
        <p:nvSpPr>
          <p:cNvPr id="371" name="badfit &lt;- gapminder2.byCountry %&gt;%…"/>
          <p:cNvSpPr txBox="1"/>
          <p:nvPr/>
        </p:nvSpPr>
        <p:spPr>
          <a:xfrm>
            <a:off x="6846887" y="938584"/>
            <a:ext cx="5644456" cy="10444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solidFill>
                  <a:srgbClr val="040404"/>
                </a:solidFill>
              </a:defRPr>
            </a:pPr>
            <a:r>
              <a:t>badfit &lt;- gapminder2.byCountry %&gt;% </a:t>
            </a:r>
          </a:p>
          <a:p>
            <a:pPr algn="l">
              <a:defRPr sz="2200">
                <a:solidFill>
                  <a:srgbClr val="040404"/>
                </a:solidFill>
              </a:defRPr>
            </a:pPr>
            <a:r>
              <a:t>  unnest(summary.stats) %&gt;%</a:t>
            </a:r>
          </a:p>
          <a:p>
            <a:pPr algn="l">
              <a:defRPr sz="2200">
                <a:solidFill>
                  <a:srgbClr val="040404"/>
                </a:solidFill>
              </a:defRPr>
            </a:pPr>
            <a:r>
              <a:t>  filter(., r.squared &lt; 0.25) </a:t>
            </a:r>
          </a:p>
        </p:txBody>
      </p:sp>
      <p:pic>
        <p:nvPicPr>
          <p:cNvPr id="372" name="Screen Shot 2019-03-30 at 8.02.29 am.png" descr="Screen Shot 2019-03-30 at 8.02.29 am.png"/>
          <p:cNvPicPr>
            <a:picLocks noChangeAspect="1"/>
          </p:cNvPicPr>
          <p:nvPr/>
        </p:nvPicPr>
        <p:blipFill>
          <a:blip r:embed="rId3">
            <a:extLst/>
          </a:blip>
          <a:stretch>
            <a:fillRect/>
          </a:stretch>
        </p:blipFill>
        <p:spPr>
          <a:xfrm>
            <a:off x="365530" y="4116288"/>
            <a:ext cx="6979229" cy="4547940"/>
          </a:xfrm>
          <a:prstGeom prst="rect">
            <a:avLst/>
          </a:prstGeom>
          <a:ln w="12700">
            <a:miter lim="400000"/>
          </a:ln>
        </p:spPr>
      </p:pic>
      <p:sp>
        <p:nvSpPr>
          <p:cNvPr id="373" name="Get all of the worst fitting models…"/>
          <p:cNvSpPr txBox="1"/>
          <p:nvPr/>
        </p:nvSpPr>
        <p:spPr>
          <a:xfrm>
            <a:off x="725487" y="1103684"/>
            <a:ext cx="5798072" cy="7142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200">
                <a:solidFill>
                  <a:srgbClr val="B40D36"/>
                </a:solidFill>
              </a:defRPr>
            </a:pPr>
            <a:r>
              <a:t>Get all of the worst fitting models </a:t>
            </a:r>
          </a:p>
          <a:p>
            <a:pPr algn="l">
              <a:defRPr sz="2200">
                <a:solidFill>
                  <a:srgbClr val="B40D36"/>
                </a:solidFill>
              </a:defRPr>
            </a:pPr>
            <a:r>
              <a:t>and plot them</a:t>
            </a:r>
          </a:p>
        </p:txBody>
      </p:sp>
      <p:sp>
        <p:nvSpPr>
          <p:cNvPr id="374" name="badfit %&gt;%…"/>
          <p:cNvSpPr txBox="1"/>
          <p:nvPr/>
        </p:nvSpPr>
        <p:spPr>
          <a:xfrm>
            <a:off x="7095033" y="3755411"/>
            <a:ext cx="6521610" cy="59277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a:solidFill>
                  <a:srgbClr val="040404"/>
                </a:solidFill>
              </a:defRPr>
            </a:pPr>
          </a:p>
          <a:p>
            <a:pPr algn="l">
              <a:defRPr sz="1900">
                <a:solidFill>
                  <a:srgbClr val="040404"/>
                </a:solidFill>
              </a:defRPr>
            </a:pPr>
          </a:p>
          <a:p>
            <a:pPr algn="l">
              <a:defRPr sz="1900">
                <a:solidFill>
                  <a:srgbClr val="040404"/>
                </a:solidFill>
              </a:defRPr>
            </a:pPr>
            <a:r>
              <a:t>badfit %&gt;%</a:t>
            </a:r>
          </a:p>
          <a:p>
            <a:pPr algn="l">
              <a:defRPr sz="1900">
                <a:solidFill>
                  <a:srgbClr val="040404"/>
                </a:solidFill>
              </a:defRPr>
            </a:pPr>
          </a:p>
          <a:p>
            <a:pPr algn="l">
              <a:defRPr sz="1900">
                <a:solidFill>
                  <a:srgbClr val="040404"/>
                </a:solidFill>
              </a:defRPr>
            </a:pPr>
            <a:r>
              <a:t>  unnest(data) %&gt;% </a:t>
            </a:r>
          </a:p>
          <a:p>
            <a:pPr algn="l">
              <a:defRPr sz="1900">
                <a:solidFill>
                  <a:srgbClr val="040404"/>
                </a:solidFill>
              </a:defRPr>
            </a:pPr>
          </a:p>
          <a:p>
            <a:pPr algn="l">
              <a:defRPr sz="1900">
                <a:solidFill>
                  <a:srgbClr val="040404"/>
                </a:solidFill>
              </a:defRPr>
            </a:pPr>
            <a:r>
              <a:t>  </a:t>
            </a:r>
            <a:r>
              <a:rPr>
                <a:solidFill>
                  <a:srgbClr val="B40D36"/>
                </a:solidFill>
              </a:rPr>
              <a:t>ggplot(aes(x = year, y = lifeExp, </a:t>
            </a:r>
            <a:endParaRPr>
              <a:solidFill>
                <a:srgbClr val="B40D36"/>
              </a:solidFill>
            </a:endParaRPr>
          </a:p>
          <a:p>
            <a:pPr algn="l">
              <a:defRPr sz="1900">
                <a:solidFill>
                  <a:srgbClr val="B40D36"/>
                </a:solidFill>
              </a:defRPr>
            </a:pPr>
            <a:r>
              <a:t>         colour = country)) +</a:t>
            </a:r>
          </a:p>
          <a:p>
            <a:pPr algn="l">
              <a:defRPr sz="1900">
                <a:solidFill>
                  <a:srgbClr val="B40D36"/>
                </a:solidFill>
              </a:defRPr>
            </a:pPr>
          </a:p>
          <a:p>
            <a:pPr algn="l">
              <a:defRPr sz="1900">
                <a:solidFill>
                  <a:srgbClr val="B40D36"/>
                </a:solidFill>
              </a:defRPr>
            </a:pPr>
            <a:r>
              <a:t>  geom_line() + </a:t>
            </a:r>
          </a:p>
          <a:p>
            <a:pPr algn="l">
              <a:defRPr sz="1900">
                <a:solidFill>
                  <a:srgbClr val="B40D36"/>
                </a:solidFill>
              </a:defRPr>
            </a:pPr>
          </a:p>
          <a:p>
            <a:pPr algn="l">
              <a:defRPr sz="1900">
                <a:solidFill>
                  <a:srgbClr val="B40D36"/>
                </a:solidFill>
              </a:defRPr>
            </a:pPr>
            <a:r>
              <a:t>  xlab("Year") + </a:t>
            </a:r>
          </a:p>
          <a:p>
            <a:pPr algn="l">
              <a:defRPr sz="1900">
                <a:solidFill>
                  <a:srgbClr val="B40D36"/>
                </a:solidFill>
              </a:defRPr>
            </a:pPr>
          </a:p>
          <a:p>
            <a:pPr algn="l">
              <a:defRPr sz="1900">
                <a:solidFill>
                  <a:srgbClr val="B40D36"/>
                </a:solidFill>
              </a:defRPr>
            </a:pPr>
            <a:r>
              <a:t>  ylab("Life Expectancy in Years") + </a:t>
            </a:r>
          </a:p>
          <a:p>
            <a:pPr algn="l">
              <a:defRPr sz="1900">
                <a:solidFill>
                  <a:srgbClr val="B40D36"/>
                </a:solidFill>
              </a:defRPr>
            </a:pPr>
          </a:p>
          <a:p>
            <a:pPr algn="l">
              <a:defRPr sz="1900">
                <a:solidFill>
                  <a:srgbClr val="B40D36"/>
                </a:solidFill>
              </a:defRPr>
            </a:pPr>
            <a:r>
              <a:t>  scale_colour_manual(</a:t>
            </a:r>
          </a:p>
          <a:p>
            <a:pPr algn="l">
              <a:defRPr sz="1900">
                <a:solidFill>
                  <a:srgbClr val="B40D36"/>
                </a:solidFill>
              </a:defRPr>
            </a:pPr>
            <a:r>
              <a:t>    name = "",  </a:t>
            </a:r>
          </a:p>
          <a:p>
            <a:pPr algn="l">
              <a:defRPr sz="1900">
                <a:solidFill>
                  <a:srgbClr val="B40D36"/>
                </a:solidFill>
              </a:defRPr>
            </a:pPr>
            <a:r>
              <a:t>    values = cbbPalette[1:6] ) +</a:t>
            </a:r>
          </a:p>
          <a:p>
            <a:pPr algn="l">
              <a:defRPr sz="1900">
                <a:solidFill>
                  <a:srgbClr val="B40D36"/>
                </a:solidFill>
              </a:defRPr>
            </a:pPr>
            <a:r>
              <a:t> </a:t>
            </a:r>
          </a:p>
          <a:p>
            <a:pPr algn="l">
              <a:defRPr sz="1900">
                <a:solidFill>
                  <a:srgbClr val="B40D36"/>
                </a:solidFill>
              </a:defRPr>
            </a:pPr>
            <a:r>
              <a:t>  ggtitle("Life Expectancy for \n </a:t>
            </a:r>
          </a:p>
          <a:p>
            <a:pPr algn="l">
              <a:defRPr sz="1900">
                <a:solidFill>
                  <a:srgbClr val="B40D36"/>
                </a:solidFill>
              </a:defRPr>
            </a:pPr>
            <a:r>
              <a:t>           Worst Fitting Models Over Time")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Content Placeholder 5" descr="Content Placeholder 5"/>
          <p:cNvPicPr>
            <a:picLocks noChangeAspect="1"/>
          </p:cNvPicPr>
          <p:nvPr/>
        </p:nvPicPr>
        <p:blipFill>
          <a:blip r:embed="rId2">
            <a:extLst/>
          </a:blip>
          <a:srcRect l="9334" t="0" r="9333" b="0"/>
          <a:stretch>
            <a:fillRect/>
          </a:stretch>
        </p:blipFill>
        <p:spPr>
          <a:xfrm>
            <a:off x="650239" y="2275839"/>
            <a:ext cx="11704322" cy="6436927"/>
          </a:xfrm>
          <a:prstGeom prst="rect">
            <a:avLst/>
          </a:prstGeom>
          <a:ln w="12700">
            <a:miter lim="400000"/>
          </a:ln>
        </p:spPr>
      </p:pic>
      <p:sp>
        <p:nvSpPr>
          <p:cNvPr id="190" name="Title 1"/>
          <p:cNvSpPr txBox="1"/>
          <p:nvPr>
            <p:ph type="title"/>
          </p:nvPr>
        </p:nvSpPr>
        <p:spPr>
          <a:xfrm>
            <a:off x="2057518" y="213925"/>
            <a:ext cx="8889764" cy="1885246"/>
          </a:xfrm>
          <a:prstGeom prst="rect">
            <a:avLst/>
          </a:prstGeom>
        </p:spPr>
        <p:txBody>
          <a:bodyPr/>
          <a:lstStyle>
            <a:lvl1pPr>
              <a:defRPr sz="5500">
                <a:solidFill>
                  <a:srgbClr val="365893"/>
                </a:solidFill>
              </a:defRPr>
            </a:lvl1pPr>
          </a:lstStyle>
          <a:p>
            <a:pPr/>
            <a:r>
              <a:t>Opening a notebook file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Picture 3" descr="Picture 3"/>
          <p:cNvPicPr>
            <a:picLocks noChangeAspect="1"/>
          </p:cNvPicPr>
          <p:nvPr/>
        </p:nvPicPr>
        <p:blipFill>
          <a:blip r:embed="rId2">
            <a:extLst/>
          </a:blip>
          <a:stretch>
            <a:fillRect/>
          </a:stretch>
        </p:blipFill>
        <p:spPr>
          <a:xfrm>
            <a:off x="-1" y="2016196"/>
            <a:ext cx="9240209" cy="7536706"/>
          </a:xfrm>
          <a:prstGeom prst="rect">
            <a:avLst/>
          </a:prstGeom>
          <a:ln w="12700">
            <a:miter lim="400000"/>
          </a:ln>
        </p:spPr>
      </p:pic>
      <p:pic>
        <p:nvPicPr>
          <p:cNvPr id="193" name="Picture 4" descr="Picture 4"/>
          <p:cNvPicPr>
            <a:picLocks noChangeAspect="1"/>
          </p:cNvPicPr>
          <p:nvPr/>
        </p:nvPicPr>
        <p:blipFill>
          <a:blip r:embed="rId3">
            <a:extLst/>
          </a:blip>
          <a:stretch>
            <a:fillRect/>
          </a:stretch>
        </p:blipFill>
        <p:spPr>
          <a:xfrm>
            <a:off x="9240207" y="930251"/>
            <a:ext cx="3677493" cy="4562365"/>
          </a:xfrm>
          <a:prstGeom prst="rect">
            <a:avLst/>
          </a:prstGeom>
          <a:ln w="12700">
            <a:miter lim="400000"/>
          </a:ln>
        </p:spPr>
      </p:pic>
      <p:sp>
        <p:nvSpPr>
          <p:cNvPr id="194" name="Title 1"/>
          <p:cNvSpPr txBox="1"/>
          <p:nvPr>
            <p:ph type="title"/>
          </p:nvPr>
        </p:nvSpPr>
        <p:spPr>
          <a:xfrm>
            <a:off x="622418" y="252025"/>
            <a:ext cx="8889764" cy="1885246"/>
          </a:xfrm>
          <a:prstGeom prst="rect">
            <a:avLst/>
          </a:prstGeom>
        </p:spPr>
        <p:txBody>
          <a:bodyPr/>
          <a:lstStyle>
            <a:lvl1pPr>
              <a:defRPr>
                <a:solidFill>
                  <a:srgbClr val="4B79C5"/>
                </a:solidFill>
              </a:defRPr>
            </a:lvl1pPr>
          </a:lstStyle>
          <a:p>
            <a:pPr/>
            <a:r>
              <a:t>Knit it good</a:t>
            </a:r>
          </a:p>
        </p:txBody>
      </p:sp>
      <p:pic>
        <p:nvPicPr>
          <p:cNvPr id="195" name="Screen Shot 2019-03-28 at 3.31.14 am.png" descr="Screen Shot 2019-03-28 at 3.31.14 am.png"/>
          <p:cNvPicPr>
            <a:picLocks noChangeAspect="1"/>
          </p:cNvPicPr>
          <p:nvPr/>
        </p:nvPicPr>
        <p:blipFill>
          <a:blip r:embed="rId4">
            <a:extLst/>
          </a:blip>
          <a:stretch>
            <a:fillRect/>
          </a:stretch>
        </p:blipFill>
        <p:spPr>
          <a:xfrm>
            <a:off x="7882665" y="5690908"/>
            <a:ext cx="3906702" cy="387282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itle 1"/>
          <p:cNvSpPr txBox="1"/>
          <p:nvPr>
            <p:ph type="title"/>
          </p:nvPr>
        </p:nvSpPr>
        <p:spPr>
          <a:prstGeom prst="rect">
            <a:avLst/>
          </a:prstGeom>
        </p:spPr>
        <p:txBody>
          <a:bodyPr/>
          <a:lstStyle>
            <a:lvl1pPr defTabSz="565708">
              <a:defRPr sz="5394">
                <a:solidFill>
                  <a:srgbClr val="008000"/>
                </a:solidFill>
              </a:defRPr>
            </a:lvl1pPr>
          </a:lstStyle>
          <a:p>
            <a:pPr/>
            <a:r>
              <a:t>We can change the type of output</a:t>
            </a:r>
          </a:p>
        </p:txBody>
      </p:sp>
      <p:pic>
        <p:nvPicPr>
          <p:cNvPr id="198" name="Picture 3" descr="Picture 3"/>
          <p:cNvPicPr>
            <a:picLocks noChangeAspect="1"/>
          </p:cNvPicPr>
          <p:nvPr/>
        </p:nvPicPr>
        <p:blipFill>
          <a:blip r:embed="rId2">
            <a:extLst/>
          </a:blip>
          <a:stretch>
            <a:fillRect/>
          </a:stretch>
        </p:blipFill>
        <p:spPr>
          <a:xfrm>
            <a:off x="-1" y="2468731"/>
            <a:ext cx="13004801" cy="5285235"/>
          </a:xfrm>
          <a:prstGeom prst="rect">
            <a:avLst/>
          </a:prstGeom>
          <a:ln w="12700">
            <a:miter lim="400000"/>
          </a:ln>
        </p:spPr>
      </p:pic>
      <p:sp>
        <p:nvSpPr>
          <p:cNvPr id="199" name="Rectangle 4"/>
          <p:cNvSpPr/>
          <p:nvPr/>
        </p:nvSpPr>
        <p:spPr>
          <a:xfrm>
            <a:off x="301061" y="2468731"/>
            <a:ext cx="4279381" cy="1509040"/>
          </a:xfrm>
          <a:prstGeom prst="rect">
            <a:avLst/>
          </a:prstGeom>
          <a:ln w="76200">
            <a:solidFill>
              <a:srgbClr val="31859C"/>
            </a:solidFill>
          </a:ln>
          <a:effectLst>
            <a:outerShdw sx="100000" sy="100000" kx="0" ky="0" algn="b" rotWithShape="0" blurRad="50800" dist="25400" dir="5400000">
              <a:srgbClr val="000000">
                <a:alpha val="35000"/>
              </a:srgbClr>
            </a:outerShdw>
          </a:effectLst>
        </p:spPr>
        <p:txBody>
          <a:bodyPr lIns="65023" tIns="65023" rIns="65023" bIns="65023" anchor="ctr"/>
          <a:lstStyle/>
          <a:p>
            <a:pPr defTabSz="650240"/>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What is the tidyverse?"/>
          <p:cNvSpPr txBox="1"/>
          <p:nvPr>
            <p:ph type="title"/>
          </p:nvPr>
        </p:nvSpPr>
        <p:spPr>
          <a:xfrm>
            <a:off x="5017" y="-60120"/>
            <a:ext cx="6521610" cy="1885246"/>
          </a:xfrm>
          <a:prstGeom prst="rect">
            <a:avLst/>
          </a:prstGeom>
        </p:spPr>
        <p:txBody>
          <a:bodyPr/>
          <a:lstStyle>
            <a:lvl1pPr algn="ctr">
              <a:defRPr sz="3900">
                <a:solidFill>
                  <a:srgbClr val="2C8193"/>
                </a:solidFill>
              </a:defRPr>
            </a:lvl1pPr>
          </a:lstStyle>
          <a:p>
            <a:pPr/>
            <a:r>
              <a:t>What is the tidyverse?</a:t>
            </a:r>
          </a:p>
        </p:txBody>
      </p:sp>
      <p:sp>
        <p:nvSpPr>
          <p:cNvPr id="202" name="Text"/>
          <p:cNvSpPr txBox="1"/>
          <p:nvPr/>
        </p:nvSpPr>
        <p:spPr>
          <a:xfrm>
            <a:off x="313977" y="1732184"/>
            <a:ext cx="5505806" cy="228569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1" marL="763984" indent="-319484" algn="l" defTabSz="1300480">
              <a:lnSpc>
                <a:spcPct val="90000"/>
              </a:lnSpc>
              <a:spcBef>
                <a:spcPts val="1400"/>
              </a:spcBef>
              <a:buSzPct val="145000"/>
              <a:buChar char="•"/>
              <a:defRPr sz="2100">
                <a:solidFill>
                  <a:srgbClr val="000000"/>
                </a:solidFill>
              </a:defRPr>
            </a:pPr>
          </a:p>
          <a:p>
            <a:pPr algn="l" defTabSz="1300480">
              <a:lnSpc>
                <a:spcPct val="90000"/>
              </a:lnSpc>
              <a:spcBef>
                <a:spcPts val="1400"/>
              </a:spcBef>
              <a:defRPr sz="2100">
                <a:solidFill>
                  <a:srgbClr val="000000"/>
                </a:solidFill>
              </a:defRPr>
            </a:pPr>
          </a:p>
          <a:p>
            <a:pPr algn="l" defTabSz="1300480">
              <a:lnSpc>
                <a:spcPct val="90000"/>
              </a:lnSpc>
              <a:spcBef>
                <a:spcPts val="1400"/>
              </a:spcBef>
              <a:defRPr sz="2100">
                <a:solidFill>
                  <a:srgbClr val="000000"/>
                </a:solidFill>
              </a:defRPr>
            </a:pPr>
          </a:p>
          <a:p>
            <a:pPr algn="l" defTabSz="1300480">
              <a:lnSpc>
                <a:spcPct val="90000"/>
              </a:lnSpc>
              <a:spcBef>
                <a:spcPts val="1400"/>
              </a:spcBef>
              <a:defRPr sz="2100">
                <a:solidFill>
                  <a:srgbClr val="000000"/>
                </a:solidFill>
              </a:defRPr>
            </a:pPr>
          </a:p>
        </p:txBody>
      </p:sp>
      <p:pic>
        <p:nvPicPr>
          <p:cNvPr id="203" name="Screen Shot 2019-03-30 at 8.35.08 am.png" descr="Screen Shot 2019-03-30 at 8.35.08 am.png"/>
          <p:cNvPicPr>
            <a:picLocks noChangeAspect="1"/>
          </p:cNvPicPr>
          <p:nvPr/>
        </p:nvPicPr>
        <p:blipFill>
          <a:blip r:embed="rId2">
            <a:extLst/>
          </a:blip>
          <a:stretch>
            <a:fillRect/>
          </a:stretch>
        </p:blipFill>
        <p:spPr>
          <a:xfrm>
            <a:off x="7085036" y="4351531"/>
            <a:ext cx="5768899" cy="3142409"/>
          </a:xfrm>
          <a:prstGeom prst="rect">
            <a:avLst/>
          </a:prstGeom>
          <a:ln w="12700">
            <a:miter lim="400000"/>
          </a:ln>
        </p:spPr>
      </p:pic>
      <p:sp>
        <p:nvSpPr>
          <p:cNvPr id="204" name="Manipulating datasets in R can be difficult because the way different functions work…"/>
          <p:cNvSpPr txBox="1"/>
          <p:nvPr/>
        </p:nvSpPr>
        <p:spPr>
          <a:xfrm>
            <a:off x="241831" y="4047411"/>
            <a:ext cx="6521610" cy="4760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19484" indent="-319484" algn="l" defTabSz="1300480">
              <a:lnSpc>
                <a:spcPct val="90000"/>
              </a:lnSpc>
              <a:spcBef>
                <a:spcPts val="1400"/>
              </a:spcBef>
              <a:buSzPct val="145000"/>
              <a:buChar char="•"/>
              <a:defRPr sz="2100">
                <a:solidFill>
                  <a:srgbClr val="000000"/>
                </a:solidFill>
              </a:defRPr>
            </a:pPr>
            <a:r>
              <a:t>Manipulating datasets in R can be difficult because the way different functions work </a:t>
            </a:r>
          </a:p>
          <a:p>
            <a:pPr algn="l" defTabSz="1300480">
              <a:lnSpc>
                <a:spcPct val="90000"/>
              </a:lnSpc>
              <a:spcBef>
                <a:spcPts val="1400"/>
              </a:spcBef>
              <a:defRPr sz="2100">
                <a:solidFill>
                  <a:srgbClr val="000000"/>
                </a:solidFill>
              </a:defRPr>
            </a:pPr>
          </a:p>
          <a:p>
            <a:pPr marL="319484" indent="-319484" algn="l" defTabSz="1300480">
              <a:lnSpc>
                <a:spcPct val="90000"/>
              </a:lnSpc>
              <a:spcBef>
                <a:spcPts val="1400"/>
              </a:spcBef>
              <a:buSzPct val="145000"/>
              <a:buChar char="•"/>
              <a:defRPr sz="2100">
                <a:solidFill>
                  <a:srgbClr val="000000"/>
                </a:solidFill>
              </a:defRPr>
            </a:pPr>
            <a:r>
              <a:t>The idea behind tidyverse is that you have a set of packages which contain useful functions to help you manipulate data easily</a:t>
            </a:r>
          </a:p>
          <a:p>
            <a:pPr marL="319484" indent="-319484" algn="l" defTabSz="1300480">
              <a:lnSpc>
                <a:spcPct val="90000"/>
              </a:lnSpc>
              <a:spcBef>
                <a:spcPts val="1400"/>
              </a:spcBef>
              <a:buSzPct val="145000"/>
              <a:buChar char="•"/>
              <a:defRPr sz="2100">
                <a:solidFill>
                  <a:srgbClr val="000000"/>
                </a:solidFill>
              </a:defRPr>
            </a:pPr>
          </a:p>
          <a:p>
            <a:pPr marL="319484" indent="-319484" algn="l" defTabSz="1300480">
              <a:lnSpc>
                <a:spcPct val="90000"/>
              </a:lnSpc>
              <a:spcBef>
                <a:spcPts val="1400"/>
              </a:spcBef>
              <a:buSzPct val="145000"/>
              <a:buChar char="•"/>
              <a:defRPr sz="2100">
                <a:solidFill>
                  <a:srgbClr val="000000"/>
                </a:solidFill>
              </a:defRPr>
            </a:pPr>
            <a:r>
              <a:t>The packages work well with each other and allow you to shift the data between them easily</a:t>
            </a:r>
          </a:p>
        </p:txBody>
      </p:sp>
      <p:pic>
        <p:nvPicPr>
          <p:cNvPr id="205" name="Screen Shot 2019-03-29 at 11.38.50 pm.png" descr="Screen Shot 2019-03-29 at 11.38.50 pm.png"/>
          <p:cNvPicPr>
            <a:picLocks noChangeAspect="1"/>
          </p:cNvPicPr>
          <p:nvPr/>
        </p:nvPicPr>
        <p:blipFill>
          <a:blip r:embed="rId3">
            <a:extLst/>
          </a:blip>
          <a:stretch>
            <a:fillRect/>
          </a:stretch>
        </p:blipFill>
        <p:spPr>
          <a:xfrm>
            <a:off x="10171057" y="88842"/>
            <a:ext cx="2796474" cy="2890286"/>
          </a:xfrm>
          <a:prstGeom prst="rect">
            <a:avLst/>
          </a:prstGeom>
          <a:ln w="12700">
            <a:miter lim="400000"/>
          </a:ln>
        </p:spPr>
      </p:pic>
      <p:sp>
        <p:nvSpPr>
          <p:cNvPr id="206" name="In R, we use functions to perform operations on data…"/>
          <p:cNvSpPr txBox="1"/>
          <p:nvPr/>
        </p:nvSpPr>
        <p:spPr>
          <a:xfrm>
            <a:off x="276727" y="1339415"/>
            <a:ext cx="8788190" cy="21863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19484" indent="-319484" algn="l" defTabSz="1300480">
              <a:lnSpc>
                <a:spcPct val="90000"/>
              </a:lnSpc>
              <a:spcBef>
                <a:spcPts val="1400"/>
              </a:spcBef>
              <a:buSzPct val="145000"/>
              <a:buChar char="•"/>
              <a:defRPr sz="2100">
                <a:solidFill>
                  <a:srgbClr val="000000"/>
                </a:solidFill>
              </a:defRPr>
            </a:pPr>
            <a:r>
              <a:t>In R, we use functions to perform operations on data </a:t>
            </a:r>
          </a:p>
          <a:p>
            <a:pPr lvl="1" marL="763984" indent="-319484" algn="l" defTabSz="1300480">
              <a:lnSpc>
                <a:spcPct val="90000"/>
              </a:lnSpc>
              <a:spcBef>
                <a:spcPts val="1400"/>
              </a:spcBef>
              <a:buSzPct val="145000"/>
              <a:buChar char="•"/>
              <a:defRPr sz="2100">
                <a:solidFill>
                  <a:srgbClr val="000000"/>
                </a:solidFill>
              </a:defRPr>
            </a:pPr>
            <a:r>
              <a:t>You can think of a function as a box that takes something in, performs some operation on it (e.g. calculate the mean) and then spits something out (e.g. the mean)</a:t>
            </a:r>
          </a:p>
          <a:p>
            <a:pPr lvl="1" marL="763984" indent="-319484" algn="l" defTabSz="1300480">
              <a:lnSpc>
                <a:spcPct val="90000"/>
              </a:lnSpc>
              <a:spcBef>
                <a:spcPts val="1400"/>
              </a:spcBef>
              <a:buSzPct val="145000"/>
              <a:buChar char="•"/>
              <a:defRPr sz="2100">
                <a:solidFill>
                  <a:srgbClr val="000000"/>
                </a:solidFill>
              </a:defRPr>
            </a:pPr>
            <a:r>
              <a:t>e.g try - mean(c(10, 30, 25, 16) in your R console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Learning the ways of the Tidyverse (force)"/>
          <p:cNvSpPr txBox="1"/>
          <p:nvPr>
            <p:ph type="title"/>
          </p:nvPr>
        </p:nvSpPr>
        <p:spPr>
          <a:xfrm>
            <a:off x="3036643" y="1052125"/>
            <a:ext cx="6521610" cy="1885246"/>
          </a:xfrm>
          <a:prstGeom prst="rect">
            <a:avLst/>
          </a:prstGeom>
        </p:spPr>
        <p:txBody>
          <a:bodyPr/>
          <a:lstStyle>
            <a:lvl1pPr algn="ctr" defTabSz="1183436">
              <a:defRPr sz="4368">
                <a:solidFill>
                  <a:srgbClr val="2C8193"/>
                </a:solidFill>
              </a:defRPr>
            </a:lvl1pPr>
          </a:lstStyle>
          <a:p>
            <a:pPr/>
            <a:r>
              <a:t>Learning the ways of the Tidyverse (force)</a:t>
            </a:r>
          </a:p>
        </p:txBody>
      </p:sp>
      <p:pic>
        <p:nvPicPr>
          <p:cNvPr id="209" name="rey_force.gif" descr="rey_force.gif"/>
          <p:cNvPicPr>
            <a:picLocks noChangeAspect="0"/>
          </p:cNvPicPr>
          <p:nvPr/>
        </p:nvPicPr>
        <p:blipFill>
          <a:blip r:embed="rId2">
            <a:extLst/>
          </a:blip>
          <a:stretch>
            <a:fillRect/>
          </a:stretch>
        </p:blipFill>
        <p:spPr>
          <a:xfrm>
            <a:off x="420500" y="3308350"/>
            <a:ext cx="11753896" cy="4921944"/>
          </a:xfrm>
          <a:prstGeom prst="rect">
            <a:avLst/>
          </a:prstGeom>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Consolas"/>
        <a:ea typeface="Consolas"/>
        <a:cs typeface="Consolas"/>
      </a:majorFont>
      <a:minorFont>
        <a:latin typeface="Consolas"/>
        <a:ea typeface="Consolas"/>
        <a:cs typeface="Consola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Consola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Consolas"/>
        <a:ea typeface="Consolas"/>
        <a:cs typeface="Consolas"/>
      </a:majorFont>
      <a:minorFont>
        <a:latin typeface="Consolas"/>
        <a:ea typeface="Consolas"/>
        <a:cs typeface="Consola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Consola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Consola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